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1"/>
  </p:notesMasterIdLst>
  <p:sldIdLst>
    <p:sldId id="270" r:id="rId6"/>
    <p:sldId id="257" r:id="rId7"/>
    <p:sldId id="259" r:id="rId8"/>
    <p:sldId id="277" r:id="rId9"/>
    <p:sldId id="258" r:id="rId10"/>
    <p:sldId id="281" r:id="rId11"/>
    <p:sldId id="284" r:id="rId12"/>
    <p:sldId id="283" r:id="rId13"/>
    <p:sldId id="272" r:id="rId14"/>
    <p:sldId id="271" r:id="rId15"/>
    <p:sldId id="278" r:id="rId16"/>
    <p:sldId id="279" r:id="rId17"/>
    <p:sldId id="287" r:id="rId18"/>
    <p:sldId id="288" r:id="rId19"/>
    <p:sldId id="285"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3B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536D15-FA66-4220-8304-4A78C3AAA97C}" v="22" dt="2021-08-20T11:11:47.128"/>
  </p1510:revLst>
</p1510:revInfo>
</file>

<file path=ppt/tableStyles.xml><?xml version="1.0" encoding="utf-8"?>
<a:tblStyleLst xmlns:a="http://schemas.openxmlformats.org/drawingml/2006/main" def="{5C22544A-7EE6-4342-B048-85BDC9FD1C3A}">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48" autoAdjust="0"/>
    <p:restoredTop sz="79315" autoAdjust="0"/>
  </p:normalViewPr>
  <p:slideViewPr>
    <p:cSldViewPr>
      <p:cViewPr varScale="1">
        <p:scale>
          <a:sx n="119" d="100"/>
          <a:sy n="119" d="100"/>
        </p:scale>
        <p:origin x="972" y="84"/>
      </p:cViewPr>
      <p:guideLst>
        <p:guide orient="horz" pos="162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624" y="316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B0A2EB-48B3-47EE-80B6-DC32BEDE2EED}" type="datetimeFigureOut">
              <a:rPr lang="en-US" smtClean="0"/>
              <a:pPr/>
              <a:t>9/14/2021</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A87E4C-7C36-4F2F-9AA1-0D10613457CA}"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latin typeface="Arial" pitchFamily="34" charset="0"/>
                <a:cs typeface="Arial" pitchFamily="34" charset="0"/>
              </a:rPr>
              <a:t>This presentation explains the 2021 NJC pay claim and campaign </a:t>
            </a:r>
          </a:p>
        </p:txBody>
      </p:sp>
      <p:sp>
        <p:nvSpPr>
          <p:cNvPr id="4" name="Slide Number Placeholder 3"/>
          <p:cNvSpPr>
            <a:spLocks noGrp="1"/>
          </p:cNvSpPr>
          <p:nvPr>
            <p:ph type="sldNum" sz="quarter" idx="10"/>
          </p:nvPr>
        </p:nvSpPr>
        <p:spPr/>
        <p:txBody>
          <a:bodyPr/>
          <a:lstStyle/>
          <a:p>
            <a:fld id="{96A87E4C-7C36-4F2F-9AA1-0D10613457CA}"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buNone/>
            </a:pPr>
            <a:r>
              <a:rPr lang="en-GB" sz="1400" b="1" dirty="0">
                <a:solidFill>
                  <a:srgbClr val="7030A0"/>
                </a:solidFill>
                <a:latin typeface="Arial" pitchFamily="34" charset="0"/>
                <a:cs typeface="Arial" pitchFamily="34" charset="0"/>
              </a:rPr>
              <a:t>UNISON NJC Committee</a:t>
            </a:r>
            <a:endParaRPr lang="en-GB" sz="800" b="1" dirty="0">
              <a:solidFill>
                <a:srgbClr val="7030A0"/>
              </a:solidFill>
              <a:latin typeface="Arial" pitchFamily="34" charset="0"/>
              <a:cs typeface="Arial" pitchFamily="34" charset="0"/>
            </a:endParaRPr>
          </a:p>
          <a:p>
            <a:pPr marL="0" indent="0">
              <a:buNone/>
            </a:pPr>
            <a:r>
              <a:rPr lang="en-GB" sz="1200" dirty="0">
                <a:latin typeface="Arial" pitchFamily="34" charset="0"/>
                <a:cs typeface="Arial" pitchFamily="34" charset="0"/>
              </a:rPr>
              <a:t>UNISON’s NJC committee met on 28 June and agreed launch a consultation - and to recommend that that members reject this offer.</a:t>
            </a:r>
          </a:p>
          <a:p>
            <a:pPr marL="0" indent="0">
              <a:buNone/>
            </a:pPr>
            <a:endParaRPr lang="en-GB" sz="1200" dirty="0">
              <a:latin typeface="Arial" pitchFamily="34" charset="0"/>
              <a:cs typeface="Arial" pitchFamily="34" charset="0"/>
            </a:endParaRPr>
          </a:p>
          <a:p>
            <a:pPr marL="0" indent="0">
              <a:buNone/>
            </a:pPr>
            <a:r>
              <a:rPr lang="en-GB" sz="1200" dirty="0">
                <a:latin typeface="Arial" pitchFamily="34" charset="0"/>
                <a:cs typeface="Arial" pitchFamily="34" charset="0"/>
              </a:rPr>
              <a:t>Note - members need to remember that if they choose to reject the offer, they would need to be prepared to take industrial action.</a:t>
            </a:r>
          </a:p>
        </p:txBody>
      </p:sp>
      <p:sp>
        <p:nvSpPr>
          <p:cNvPr id="4" name="Slide Number Placeholder 3"/>
          <p:cNvSpPr>
            <a:spLocks noGrp="1"/>
          </p:cNvSpPr>
          <p:nvPr>
            <p:ph type="sldNum" sz="quarter" idx="10"/>
          </p:nvPr>
        </p:nvSpPr>
        <p:spPr/>
        <p:txBody>
          <a:bodyPr/>
          <a:lstStyle/>
          <a:p>
            <a:fld id="{96A87E4C-7C36-4F2F-9AA1-0D10613457CA}" type="slidenum">
              <a:rPr lang="en-GB" smtClean="0"/>
              <a:pPr/>
              <a:t>10</a:t>
            </a:fld>
            <a:endParaRPr lang="en-GB" dirty="0"/>
          </a:p>
        </p:txBody>
      </p:sp>
    </p:spTree>
    <p:extLst>
      <p:ext uri="{BB962C8B-B14F-4D97-AF65-F5344CB8AC3E}">
        <p14:creationId xmlns:p14="http://schemas.microsoft.com/office/powerpoint/2010/main" val="2340427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buFont typeface="Arial" pitchFamily="34" charset="0"/>
              <a:buNone/>
            </a:pPr>
            <a:r>
              <a:rPr lang="en-GB" sz="1200" b="1" dirty="0">
                <a:solidFill>
                  <a:srgbClr val="7030A0"/>
                </a:solidFill>
                <a:latin typeface="Arial" pitchFamily="34" charset="0"/>
                <a:cs typeface="Arial" pitchFamily="34" charset="0"/>
              </a:rPr>
              <a:t>Consultation Timetable</a:t>
            </a:r>
          </a:p>
          <a:p>
            <a:r>
              <a:rPr lang="en-GB" sz="1200" dirty="0">
                <a:latin typeface="Arial" pitchFamily="34" charset="0"/>
                <a:cs typeface="Arial" pitchFamily="34" charset="0"/>
              </a:rPr>
              <a:t>This slide shows when the consultation begins (Week of 23 August), explains what will happen and how long the consultation will run.</a:t>
            </a:r>
            <a:endParaRPr lang="en-GB"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96A87E4C-7C36-4F2F-9AA1-0D10613457CA}" type="slidenum">
              <a:rPr lang="en-GB" smtClean="0"/>
              <a:pPr/>
              <a:t>11</a:t>
            </a:fld>
            <a:endParaRPr lang="en-GB" dirty="0"/>
          </a:p>
        </p:txBody>
      </p:sp>
    </p:spTree>
    <p:extLst>
      <p:ext uri="{BB962C8B-B14F-4D97-AF65-F5344CB8AC3E}">
        <p14:creationId xmlns:p14="http://schemas.microsoft.com/office/powerpoint/2010/main" val="12108119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a:buNone/>
            </a:pPr>
            <a:r>
              <a:rPr lang="en-GB" sz="1400" b="1" dirty="0">
                <a:solidFill>
                  <a:srgbClr val="7030A0"/>
                </a:solidFill>
                <a:latin typeface="Arial" pitchFamily="34" charset="0"/>
                <a:cs typeface="Arial" pitchFamily="34" charset="0"/>
              </a:rPr>
              <a:t>What you need to do</a:t>
            </a:r>
          </a:p>
          <a:p>
            <a:r>
              <a:rPr lang="en-GB" sz="1200" dirty="0">
                <a:latin typeface="Arial" pitchFamily="34" charset="0"/>
                <a:cs typeface="Arial" pitchFamily="34" charset="0"/>
              </a:rPr>
              <a:t>This slide tells members what they specifically need to do to participate in the consultation. </a:t>
            </a:r>
          </a:p>
          <a:p>
            <a:endParaRPr lang="en-GB" sz="120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Arial" pitchFamily="34" charset="0"/>
                <a:cs typeface="Arial" pitchFamily="34" charset="0"/>
              </a:rPr>
              <a:t>Remember - UNISON’s NJC is strongly recommending that members </a:t>
            </a:r>
            <a:r>
              <a:rPr lang="en-GB" sz="1200" b="0">
                <a:latin typeface="Arial" pitchFamily="34" charset="0"/>
                <a:cs typeface="Arial" pitchFamily="34" charset="0"/>
              </a:rPr>
              <a:t>reject this offer.</a:t>
            </a:r>
            <a:endParaRPr lang="en-GB" sz="1200" dirty="0">
              <a:latin typeface="Arial" pitchFamily="34" charset="0"/>
              <a:cs typeface="Arial" pitchFamily="34" charset="0"/>
            </a:endParaRPr>
          </a:p>
          <a:p>
            <a:endParaRPr lang="en-GB" sz="1200" dirty="0">
              <a:latin typeface="Arial" pitchFamily="34" charset="0"/>
              <a:cs typeface="Arial" pitchFamily="34" charset="0"/>
            </a:endParaRPr>
          </a:p>
          <a:p>
            <a:r>
              <a:rPr lang="en-GB" sz="1200" dirty="0">
                <a:latin typeface="Arial" pitchFamily="34" charset="0"/>
                <a:cs typeface="Arial" pitchFamily="34" charset="0"/>
              </a:rPr>
              <a:t>Due to Covid-19, much of this pay consultation process will be conducted online, which means it’s more important than ever for members to make sure their branches have up-to-date email address to contact them with.</a:t>
            </a:r>
          </a:p>
        </p:txBody>
      </p:sp>
      <p:sp>
        <p:nvSpPr>
          <p:cNvPr id="4" name="Slide Number Placeholder 3"/>
          <p:cNvSpPr>
            <a:spLocks noGrp="1"/>
          </p:cNvSpPr>
          <p:nvPr>
            <p:ph type="sldNum" sz="quarter" idx="10"/>
          </p:nvPr>
        </p:nvSpPr>
        <p:spPr/>
        <p:txBody>
          <a:bodyPr/>
          <a:lstStyle/>
          <a:p>
            <a:fld id="{96A87E4C-7C36-4F2F-9AA1-0D10613457CA}" type="slidenum">
              <a:rPr lang="en-GB" smtClean="0"/>
              <a:pPr/>
              <a:t>12</a:t>
            </a:fld>
            <a:endParaRPr lang="en-GB" dirty="0"/>
          </a:p>
        </p:txBody>
      </p:sp>
    </p:spTree>
    <p:extLst>
      <p:ext uri="{BB962C8B-B14F-4D97-AF65-F5344CB8AC3E}">
        <p14:creationId xmlns:p14="http://schemas.microsoft.com/office/powerpoint/2010/main" val="3387376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marL="0" indent="0">
              <a:buNone/>
            </a:pPr>
            <a:r>
              <a:rPr lang="en-GB" sz="1400" b="1" dirty="0">
                <a:solidFill>
                  <a:srgbClr val="7030A0"/>
                </a:solidFill>
                <a:latin typeface="Arial" pitchFamily="34" charset="0"/>
                <a:cs typeface="Arial" pitchFamily="34" charset="0"/>
              </a:rPr>
              <a:t>Next Steps</a:t>
            </a:r>
          </a:p>
          <a:p>
            <a:r>
              <a:rPr lang="en-GB" sz="1400" dirty="0">
                <a:latin typeface="Arial" pitchFamily="34" charset="0"/>
                <a:cs typeface="Arial" pitchFamily="34" charset="0"/>
              </a:rPr>
              <a:t>The consultation closes in late September. After this, all the responses will be collated and the results will be shown to UNISON’s NJC Committee when they meet early October (GMB and Unite have similar timetables for their consultations).</a:t>
            </a:r>
          </a:p>
          <a:p>
            <a:endParaRPr lang="en-GB" sz="1400" dirty="0">
              <a:latin typeface="Arial" pitchFamily="34" charset="0"/>
              <a:cs typeface="Arial" pitchFamily="34" charset="0"/>
            </a:endParaRPr>
          </a:p>
          <a:p>
            <a:r>
              <a:rPr lang="en-GB" sz="1400" dirty="0">
                <a:latin typeface="Arial" pitchFamily="34" charset="0"/>
                <a:cs typeface="Arial" pitchFamily="34" charset="0"/>
              </a:rPr>
              <a:t>If members vote to reject, the next likely step would be an industrial action ballot. This is because negotiations have gone as far as they can, and local authorities are unlikely to get extra funding from central government to fund a pay rise.</a:t>
            </a:r>
          </a:p>
        </p:txBody>
      </p:sp>
      <p:sp>
        <p:nvSpPr>
          <p:cNvPr id="4" name="Slide Number Placeholder 3"/>
          <p:cNvSpPr>
            <a:spLocks noGrp="1"/>
          </p:cNvSpPr>
          <p:nvPr>
            <p:ph type="sldNum" sz="quarter" idx="10"/>
          </p:nvPr>
        </p:nvSpPr>
        <p:spPr/>
        <p:txBody>
          <a:bodyPr/>
          <a:lstStyle/>
          <a:p>
            <a:fld id="{96A87E4C-7C36-4F2F-9AA1-0D10613457CA}" type="slidenum">
              <a:rPr lang="en-GB" smtClean="0"/>
              <a:pPr/>
              <a:t>13</a:t>
            </a:fld>
            <a:endParaRPr lang="en-GB" dirty="0"/>
          </a:p>
        </p:txBody>
      </p:sp>
    </p:spTree>
    <p:extLst>
      <p:ext uri="{BB962C8B-B14F-4D97-AF65-F5344CB8AC3E}">
        <p14:creationId xmlns:p14="http://schemas.microsoft.com/office/powerpoint/2010/main" val="4069338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latin typeface="Arial" pitchFamily="34" charset="0"/>
                <a:cs typeface="Arial" pitchFamily="34" charset="0"/>
              </a:rPr>
              <a:t>This presentation explains the 2021 NJC pay claim and campaign </a:t>
            </a:r>
          </a:p>
        </p:txBody>
      </p:sp>
      <p:sp>
        <p:nvSpPr>
          <p:cNvPr id="4" name="Slide Number Placeholder 3"/>
          <p:cNvSpPr>
            <a:spLocks noGrp="1"/>
          </p:cNvSpPr>
          <p:nvPr>
            <p:ph type="sldNum" sz="quarter" idx="10"/>
          </p:nvPr>
        </p:nvSpPr>
        <p:spPr/>
        <p:txBody>
          <a:bodyPr/>
          <a:lstStyle/>
          <a:p>
            <a:fld id="{96A87E4C-7C36-4F2F-9AA1-0D10613457CA}" type="slidenum">
              <a:rPr lang="en-GB" smtClean="0"/>
              <a:pPr/>
              <a:t>14</a:t>
            </a:fld>
            <a:endParaRPr lang="en-GB" dirty="0"/>
          </a:p>
        </p:txBody>
      </p:sp>
    </p:spTree>
    <p:extLst>
      <p:ext uri="{BB962C8B-B14F-4D97-AF65-F5344CB8AC3E}">
        <p14:creationId xmlns:p14="http://schemas.microsoft.com/office/powerpoint/2010/main" val="36213263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GB" sz="1200" b="1" dirty="0">
                <a:solidFill>
                  <a:srgbClr val="7030A0"/>
                </a:solidFill>
                <a:latin typeface="Arial" pitchFamily="34" charset="0"/>
                <a:cs typeface="Arial" pitchFamily="34" charset="0"/>
              </a:rPr>
              <a:t>GLPC Pay offer examples</a:t>
            </a:r>
          </a:p>
          <a:p>
            <a:pPr>
              <a:buNone/>
            </a:pPr>
            <a:r>
              <a:rPr lang="en-GB" sz="1200" b="0" dirty="0">
                <a:solidFill>
                  <a:srgbClr val="7030A0"/>
                </a:solidFill>
                <a:latin typeface="Arial" pitchFamily="34" charset="0"/>
                <a:cs typeface="Arial" pitchFamily="34" charset="0"/>
              </a:rPr>
              <a:t>This slide shows some examples of what GLPC members currently earn and what they will expect to see if they accept their pay offer.</a:t>
            </a:r>
          </a:p>
          <a:p>
            <a:pPr>
              <a:buNone/>
            </a:pPr>
            <a:endParaRPr lang="en-GB" sz="1200" b="0" dirty="0">
              <a:solidFill>
                <a:srgbClr val="7030A0"/>
              </a:solidFill>
              <a:latin typeface="Arial" pitchFamily="34" charset="0"/>
              <a:cs typeface="Arial" pitchFamily="34" charset="0"/>
            </a:endParaRPr>
          </a:p>
          <a:p>
            <a:pPr>
              <a:buNone/>
            </a:pPr>
            <a:r>
              <a:rPr lang="en-GB" sz="1200" b="0" dirty="0">
                <a:solidFill>
                  <a:srgbClr val="7030A0"/>
                </a:solidFill>
                <a:latin typeface="Arial" pitchFamily="34" charset="0"/>
                <a:cs typeface="Arial" pitchFamily="34" charset="0"/>
              </a:rPr>
              <a:t>Note – GLPC staff are currently still on the 2020/21 pay rates as negotiations are still ongoing. If accepted, a new pay award would be backdated to 1 April 2021.</a:t>
            </a:r>
          </a:p>
          <a:p>
            <a:pPr>
              <a:buNone/>
            </a:pPr>
            <a:endParaRPr lang="en-GB" sz="1200" b="0" dirty="0">
              <a:solidFill>
                <a:srgbClr val="7030A0"/>
              </a:solidFill>
              <a:latin typeface="Arial" pitchFamily="34" charset="0"/>
              <a:cs typeface="Arial" pitchFamily="34" charset="0"/>
            </a:endParaRPr>
          </a:p>
          <a:p>
            <a:pPr>
              <a:buNone/>
            </a:pPr>
            <a:r>
              <a:rPr lang="en-GB" sz="1200" b="0" dirty="0">
                <a:solidFill>
                  <a:srgbClr val="7030A0"/>
                </a:solidFill>
                <a:latin typeface="Arial" pitchFamily="34" charset="0"/>
                <a:cs typeface="Arial" pitchFamily="34" charset="0"/>
              </a:rPr>
              <a:t>Note – GLPC staff on SCP 1 see a bigger jump than other pay points, as this offer gives them a 2.75% increase. All other pay points would receive 1.75%.</a:t>
            </a:r>
          </a:p>
        </p:txBody>
      </p:sp>
      <p:sp>
        <p:nvSpPr>
          <p:cNvPr id="4" name="Slide Number Placeholder 3"/>
          <p:cNvSpPr>
            <a:spLocks noGrp="1"/>
          </p:cNvSpPr>
          <p:nvPr>
            <p:ph type="sldNum" sz="quarter" idx="10"/>
          </p:nvPr>
        </p:nvSpPr>
        <p:spPr/>
        <p:txBody>
          <a:bodyPr/>
          <a:lstStyle/>
          <a:p>
            <a:fld id="{96A87E4C-7C36-4F2F-9AA1-0D10613457CA}" type="slidenum">
              <a:rPr lang="en-GB" smtClean="0"/>
              <a:pPr/>
              <a:t>15</a:t>
            </a:fld>
            <a:endParaRPr lang="en-GB" dirty="0"/>
          </a:p>
        </p:txBody>
      </p:sp>
    </p:spTree>
    <p:extLst>
      <p:ext uri="{BB962C8B-B14F-4D97-AF65-F5344CB8AC3E}">
        <p14:creationId xmlns:p14="http://schemas.microsoft.com/office/powerpoint/2010/main" val="4244348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i="0" kern="1200" dirty="0">
                <a:solidFill>
                  <a:schemeClr val="tx1"/>
                </a:solidFill>
                <a:effectLst/>
                <a:latin typeface="+mn-lt"/>
                <a:ea typeface="+mn-ea"/>
                <a:cs typeface="+mn-cs"/>
              </a:rPr>
              <a:t>What is the NJC?</a:t>
            </a:r>
          </a:p>
          <a:p>
            <a:r>
              <a:rPr lang="en-GB" sz="1200" b="0" i="0" kern="1200" dirty="0">
                <a:solidFill>
                  <a:schemeClr val="tx1"/>
                </a:solidFill>
                <a:effectLst/>
                <a:latin typeface="+mn-lt"/>
                <a:ea typeface="+mn-ea"/>
                <a:cs typeface="+mn-cs"/>
              </a:rPr>
              <a:t>This slide explains what the National Joint Council (NJC) is and what its role is in negotiating pay for local government staff.</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NOTE – the NJC negotiates pay for England, Wales and Northern Ireland only – pay in Scotland is not covered by the NJC</a:t>
            </a:r>
          </a:p>
          <a:p>
            <a:endParaRPr lang="en-GB"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96A87E4C-7C36-4F2F-9AA1-0D10613457CA}"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en-GB" b="1" dirty="0">
                <a:effectLst/>
              </a:rPr>
              <a:t>Background to this year’s pay offer</a:t>
            </a:r>
          </a:p>
          <a:p>
            <a:pPr>
              <a:buNone/>
            </a:pPr>
            <a:r>
              <a:rPr lang="en-GB" dirty="0">
                <a:effectLst/>
              </a:rPr>
              <a:t>Local </a:t>
            </a:r>
            <a:r>
              <a:rPr lang="en-GB" sz="1200" dirty="0">
                <a:latin typeface="Arial"/>
                <a:ea typeface="+mn-lt"/>
                <a:cs typeface="+mn-lt"/>
              </a:rPr>
              <a:t>government workers have been working hard on the frontline of the Covid-19 crisis – but meanwhile their pay as lost 25% of its value Vs the cost living (inflation).</a:t>
            </a:r>
          </a:p>
          <a:p>
            <a:pPr>
              <a:buNone/>
            </a:pPr>
            <a:endParaRPr lang="en-GB" sz="1200" dirty="0">
              <a:latin typeface="Arial"/>
              <a:cs typeface="Calibri"/>
            </a:endParaRPr>
          </a:p>
          <a:p>
            <a:r>
              <a:rPr lang="en-GB" sz="1200" dirty="0">
                <a:latin typeface="Arial"/>
                <a:ea typeface="+mn-lt"/>
                <a:cs typeface="Arial"/>
              </a:rPr>
              <a:t>When the Covid-19 crisis began, the government promised to “do whatever is necessary” to support local authorities. More recently, they have talked about pay freezes, cuts and more </a:t>
            </a:r>
            <a:r>
              <a:rPr lang="en-GB" sz="1200" dirty="0">
                <a:latin typeface="Arial"/>
                <a:ea typeface="+mn-lt"/>
                <a:cs typeface="+mn-lt"/>
              </a:rPr>
              <a:t>public sector austerity.</a:t>
            </a:r>
            <a:endParaRPr lang="en-GB" sz="1200" dirty="0">
              <a:latin typeface="Arial"/>
              <a:cs typeface="Calibri"/>
            </a:endParaRPr>
          </a:p>
          <a:p>
            <a:endParaRPr lang="en-GB" dirty="0">
              <a:effectLst/>
            </a:endParaRPr>
          </a:p>
        </p:txBody>
      </p:sp>
      <p:sp>
        <p:nvSpPr>
          <p:cNvPr id="4" name="Slide Number Placeholder 3"/>
          <p:cNvSpPr>
            <a:spLocks noGrp="1"/>
          </p:cNvSpPr>
          <p:nvPr>
            <p:ph type="sldNum" sz="quarter" idx="10"/>
          </p:nvPr>
        </p:nvSpPr>
        <p:spPr/>
        <p:txBody>
          <a:bodyPr/>
          <a:lstStyle/>
          <a:p>
            <a:fld id="{96A87E4C-7C36-4F2F-9AA1-0D10613457CA}"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GB" sz="1200" b="1" dirty="0">
                <a:solidFill>
                  <a:srgbClr val="7030A0"/>
                </a:solidFill>
                <a:latin typeface="Arial" pitchFamily="34" charset="0"/>
                <a:cs typeface="Arial" pitchFamily="34" charset="0"/>
              </a:rPr>
              <a:t>The NJC Pay Claim 2020-21</a:t>
            </a:r>
          </a:p>
          <a:p>
            <a:pPr>
              <a:buNone/>
            </a:pPr>
            <a:r>
              <a:rPr lang="en-GB" sz="1200" b="0" dirty="0">
                <a:latin typeface="Arial" pitchFamily="34" charset="0"/>
                <a:cs typeface="Arial" pitchFamily="34" charset="0"/>
              </a:rPr>
              <a:t>This slide shows what UNISON and other unions asked for in their 2021-22 pay claim. The claim is developed by unions working together and then submitted to the employer (the LGA) each year (or longer if the pay award is multi-year).</a:t>
            </a:r>
            <a:endParaRPr lang="en-GB"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96A87E4C-7C36-4F2F-9AA1-0D10613457CA}" type="slidenum">
              <a:rPr lang="en-GB" smtClean="0"/>
              <a:pPr/>
              <a:t>4</a:t>
            </a:fld>
            <a:endParaRPr lang="en-GB" dirty="0"/>
          </a:p>
        </p:txBody>
      </p:sp>
    </p:spTree>
    <p:extLst>
      <p:ext uri="{BB962C8B-B14F-4D97-AF65-F5344CB8AC3E}">
        <p14:creationId xmlns:p14="http://schemas.microsoft.com/office/powerpoint/2010/main" val="1291379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GB" sz="1200" b="1" dirty="0">
                <a:solidFill>
                  <a:srgbClr val="7030A0"/>
                </a:solidFill>
                <a:latin typeface="Arial" pitchFamily="34" charset="0"/>
                <a:cs typeface="Arial" pitchFamily="34" charset="0"/>
              </a:rPr>
              <a:t>NJC Pay Offer 2020-21</a:t>
            </a:r>
          </a:p>
          <a:p>
            <a:pPr>
              <a:buNone/>
            </a:pPr>
            <a:r>
              <a:rPr lang="en-GB" sz="1200" b="0" dirty="0">
                <a:solidFill>
                  <a:srgbClr val="7030A0"/>
                </a:solidFill>
                <a:latin typeface="Arial" pitchFamily="34" charset="0"/>
                <a:cs typeface="Arial" pitchFamily="34" charset="0"/>
              </a:rPr>
              <a:t>This slide shows the offer that the </a:t>
            </a:r>
            <a:r>
              <a:rPr lang="en-GB" sz="1200" b="0" dirty="0">
                <a:latin typeface="Arial" pitchFamily="34" charset="0"/>
                <a:cs typeface="Arial" pitchFamily="34" charset="0"/>
              </a:rPr>
              <a:t>employers responded with in May and then in July. The first offer (1.5%) was not consulted on as this was rejected outright by unions.</a:t>
            </a:r>
          </a:p>
        </p:txBody>
      </p:sp>
      <p:sp>
        <p:nvSpPr>
          <p:cNvPr id="4" name="Slide Number Placeholder 3"/>
          <p:cNvSpPr>
            <a:spLocks noGrp="1"/>
          </p:cNvSpPr>
          <p:nvPr>
            <p:ph type="sldNum" sz="quarter" idx="10"/>
          </p:nvPr>
        </p:nvSpPr>
        <p:spPr/>
        <p:txBody>
          <a:bodyPr/>
          <a:lstStyle/>
          <a:p>
            <a:fld id="{96A87E4C-7C36-4F2F-9AA1-0D10613457CA}"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7030A0"/>
                </a:solidFill>
                <a:latin typeface="Arial" pitchFamily="34" charset="0"/>
                <a:cs typeface="Arial" pitchFamily="34" charset="0"/>
              </a:rPr>
              <a:t>Comparing the claim with the offer </a:t>
            </a:r>
            <a:endParaRPr lang="en-GB" sz="1200" b="0" dirty="0">
              <a:solidFill>
                <a:srgbClr val="7030A0"/>
              </a:solidFill>
              <a:latin typeface="Arial" pitchFamily="34" charset="0"/>
              <a:cs typeface="Arial" pitchFamily="34" charset="0"/>
            </a:endParaRPr>
          </a:p>
          <a:p>
            <a:r>
              <a:rPr lang="en-GB" b="0" dirty="0">
                <a:latin typeface="Arial" pitchFamily="34" charset="0"/>
                <a:cs typeface="Arial" pitchFamily="34" charset="0"/>
              </a:rPr>
              <a:t>This slide compares what unions originally asked for (the claim) with what the was offered by employers in their final offer.</a:t>
            </a:r>
          </a:p>
        </p:txBody>
      </p:sp>
      <p:sp>
        <p:nvSpPr>
          <p:cNvPr id="4" name="Slide Number Placeholder 3"/>
          <p:cNvSpPr>
            <a:spLocks noGrp="1"/>
          </p:cNvSpPr>
          <p:nvPr>
            <p:ph type="sldNum" sz="quarter" idx="10"/>
          </p:nvPr>
        </p:nvSpPr>
        <p:spPr/>
        <p:txBody>
          <a:bodyPr/>
          <a:lstStyle/>
          <a:p>
            <a:fld id="{96A87E4C-7C36-4F2F-9AA1-0D10613457CA}" type="slidenum">
              <a:rPr lang="en-GB" smtClean="0"/>
              <a:pPr/>
              <a:t>6</a:t>
            </a:fld>
            <a:endParaRPr lang="en-GB" dirty="0"/>
          </a:p>
        </p:txBody>
      </p:sp>
    </p:spTree>
    <p:extLst>
      <p:ext uri="{BB962C8B-B14F-4D97-AF65-F5344CB8AC3E}">
        <p14:creationId xmlns:p14="http://schemas.microsoft.com/office/powerpoint/2010/main" val="3322738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rgbClr val="7030A0"/>
                </a:solidFill>
                <a:latin typeface="Arial" pitchFamily="34" charset="0"/>
                <a:cs typeface="Arial" pitchFamily="34" charset="0"/>
              </a:rPr>
              <a:t>Comparing the claim with the offer </a:t>
            </a:r>
            <a:endParaRPr lang="en-GB" sz="1200" b="0" dirty="0">
              <a:solidFill>
                <a:srgbClr val="7030A0"/>
              </a:solidFill>
              <a:latin typeface="Arial" pitchFamily="34" charset="0"/>
              <a:cs typeface="Arial" pitchFamily="34" charset="0"/>
            </a:endParaRPr>
          </a:p>
          <a:p>
            <a:r>
              <a:rPr lang="en-GB" b="0" dirty="0">
                <a:latin typeface="Arial" pitchFamily="34" charset="0"/>
                <a:cs typeface="Arial" pitchFamily="34" charset="0"/>
              </a:rPr>
              <a:t>This slide compares what unions originally asked for (the claim) with what the was offered by employers in their final offer.</a:t>
            </a:r>
          </a:p>
          <a:p>
            <a:endParaRPr lang="en-GB" b="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latin typeface="Arial" pitchFamily="34" charset="0"/>
                <a:cs typeface="Arial" pitchFamily="34" charset="0"/>
              </a:rPr>
              <a:t>Note that </a:t>
            </a:r>
            <a:r>
              <a:rPr lang="en-GB" sz="1200" b="0" dirty="0">
                <a:solidFill>
                  <a:srgbClr val="7030A0"/>
                </a:solidFill>
                <a:latin typeface="Arial" pitchFamily="34" charset="0"/>
                <a:cs typeface="Arial" pitchFamily="34" charset="0"/>
              </a:rPr>
              <a:t>i</a:t>
            </a:r>
            <a:r>
              <a:rPr lang="en-GB" sz="1200" dirty="0">
                <a:solidFill>
                  <a:srgbClr val="7030A0"/>
                </a:solidFill>
              </a:rPr>
              <a:t>ncorporating statutory provisions on maternity leave and pay is legal requirement.</a:t>
            </a:r>
          </a:p>
          <a:p>
            <a:endParaRPr lang="en-GB" b="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96A87E4C-7C36-4F2F-9AA1-0D10613457CA}" type="slidenum">
              <a:rPr lang="en-GB" smtClean="0"/>
              <a:pPr/>
              <a:t>7</a:t>
            </a:fld>
            <a:endParaRPr lang="en-GB" dirty="0"/>
          </a:p>
        </p:txBody>
      </p:sp>
    </p:spTree>
    <p:extLst>
      <p:ext uri="{BB962C8B-B14F-4D97-AF65-F5344CB8AC3E}">
        <p14:creationId xmlns:p14="http://schemas.microsoft.com/office/powerpoint/2010/main" val="1847800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GB" sz="1200" b="1" dirty="0">
                <a:solidFill>
                  <a:srgbClr val="7030A0"/>
                </a:solidFill>
                <a:latin typeface="Arial" pitchFamily="34" charset="0"/>
                <a:cs typeface="Arial" pitchFamily="34" charset="0"/>
              </a:rPr>
              <a:t>Pay offer examples</a:t>
            </a:r>
          </a:p>
          <a:p>
            <a:pPr>
              <a:buNone/>
            </a:pPr>
            <a:r>
              <a:rPr lang="en-GB" sz="1200" b="0" dirty="0">
                <a:solidFill>
                  <a:srgbClr val="7030A0"/>
                </a:solidFill>
                <a:latin typeface="Arial" pitchFamily="34" charset="0"/>
                <a:cs typeface="Arial" pitchFamily="34" charset="0"/>
              </a:rPr>
              <a:t>This slide shows some examples of what members currently earn and what they will expect to see if they accept this pay offer.</a:t>
            </a:r>
          </a:p>
          <a:p>
            <a:pPr>
              <a:buNone/>
            </a:pPr>
            <a:endParaRPr lang="en-GB" sz="1200" b="0" dirty="0">
              <a:solidFill>
                <a:srgbClr val="7030A0"/>
              </a:solidFill>
              <a:latin typeface="Arial" pitchFamily="34" charset="0"/>
              <a:cs typeface="Arial" pitchFamily="34" charset="0"/>
            </a:endParaRPr>
          </a:p>
          <a:p>
            <a:pPr>
              <a:buNone/>
            </a:pPr>
            <a:r>
              <a:rPr lang="en-GB" sz="1200" b="0" dirty="0">
                <a:solidFill>
                  <a:srgbClr val="7030A0"/>
                </a:solidFill>
                <a:latin typeface="Arial" pitchFamily="34" charset="0"/>
                <a:cs typeface="Arial" pitchFamily="34" charset="0"/>
              </a:rPr>
              <a:t>Note – Staff are currently still on the 2020/21 pay rates as negotiations are still ongoing. If accepted, a new pay award would be backdated to 1 April 2021.</a:t>
            </a:r>
          </a:p>
          <a:p>
            <a:pPr>
              <a:buNone/>
            </a:pPr>
            <a:endParaRPr lang="en-GB" sz="1200" b="0" dirty="0">
              <a:solidFill>
                <a:srgbClr val="7030A0"/>
              </a:solidFill>
              <a:latin typeface="Arial" pitchFamily="34" charset="0"/>
              <a:cs typeface="Arial" pitchFamily="34" charset="0"/>
            </a:endParaRPr>
          </a:p>
          <a:p>
            <a:pPr>
              <a:buNone/>
            </a:pPr>
            <a:r>
              <a:rPr lang="en-GB" sz="1200" b="0" dirty="0">
                <a:solidFill>
                  <a:srgbClr val="7030A0"/>
                </a:solidFill>
                <a:latin typeface="Arial" pitchFamily="34" charset="0"/>
                <a:cs typeface="Arial" pitchFamily="34" charset="0"/>
              </a:rPr>
              <a:t>Note – Staff on SCP 1 see a bigger jump than other pay points, as this offer gives them a 2.75% increase. All other pay points would receive 1.75%.</a:t>
            </a:r>
          </a:p>
        </p:txBody>
      </p:sp>
      <p:sp>
        <p:nvSpPr>
          <p:cNvPr id="4" name="Slide Number Placeholder 3"/>
          <p:cNvSpPr>
            <a:spLocks noGrp="1"/>
          </p:cNvSpPr>
          <p:nvPr>
            <p:ph type="sldNum" sz="quarter" idx="10"/>
          </p:nvPr>
        </p:nvSpPr>
        <p:spPr/>
        <p:txBody>
          <a:bodyPr/>
          <a:lstStyle/>
          <a:p>
            <a:fld id="{96A87E4C-7C36-4F2F-9AA1-0D10613457CA}" type="slidenum">
              <a:rPr lang="en-GB" smtClean="0"/>
              <a:pPr/>
              <a:t>8</a:t>
            </a:fld>
            <a:endParaRPr lang="en-GB" dirty="0"/>
          </a:p>
        </p:txBody>
      </p:sp>
    </p:spTree>
    <p:extLst>
      <p:ext uri="{BB962C8B-B14F-4D97-AF65-F5344CB8AC3E}">
        <p14:creationId xmlns:p14="http://schemas.microsoft.com/office/powerpoint/2010/main" val="3096094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GB" sz="1200" b="1" dirty="0">
                <a:solidFill>
                  <a:srgbClr val="7030A0"/>
                </a:solidFill>
                <a:latin typeface="Arial" pitchFamily="34" charset="0"/>
                <a:cs typeface="Arial" pitchFamily="34" charset="0"/>
              </a:rPr>
              <a:t>Greater London</a:t>
            </a:r>
          </a:p>
          <a:p>
            <a:r>
              <a:rPr lang="en-GB" sz="1200" dirty="0">
                <a:latin typeface="Arial" pitchFamily="34" charset="0"/>
                <a:cs typeface="Arial" pitchFamily="34" charset="0"/>
              </a:rPr>
              <a:t>Members in London are covered by the Greater London Provincial Council (GLPC) which has two separate pay spines (inner and outer).</a:t>
            </a:r>
          </a:p>
          <a:p>
            <a:endParaRPr lang="en-GB" sz="1200" dirty="0">
              <a:latin typeface="Arial" pitchFamily="34" charset="0"/>
              <a:cs typeface="Arial" pitchFamily="34" charset="0"/>
            </a:endParaRPr>
          </a:p>
          <a:p>
            <a:r>
              <a:rPr lang="en-GB" sz="1200" dirty="0">
                <a:latin typeface="Arial" pitchFamily="34" charset="0"/>
                <a:cs typeface="Arial" pitchFamily="34" charset="0"/>
              </a:rPr>
              <a:t>Their pay is negotiated separately from the NJC but in practice often follows the NJC claim/offer quite closely. </a:t>
            </a:r>
          </a:p>
          <a:p>
            <a:endParaRPr lang="en-GB" sz="1200"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dirty="0">
                <a:latin typeface="Arial" pitchFamily="34" charset="0"/>
                <a:cs typeface="Arial" pitchFamily="34" charset="0"/>
              </a:rPr>
              <a:t>Note: See slide 15 (</a:t>
            </a:r>
            <a:r>
              <a:rPr lang="en-GB" sz="1200" b="0" dirty="0">
                <a:solidFill>
                  <a:srgbClr val="7030A0"/>
                </a:solidFill>
                <a:latin typeface="Arial" pitchFamily="34" charset="0"/>
                <a:cs typeface="Arial" pitchFamily="34" charset="0"/>
              </a:rPr>
              <a:t>Appendix 1) for GLPC pay offer examples.</a:t>
            </a:r>
          </a:p>
          <a:p>
            <a:endParaRPr lang="en-GB" sz="12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96A87E4C-7C36-4F2F-9AA1-0D10613457CA}" type="slidenum">
              <a:rPr lang="en-GB" smtClean="0"/>
              <a:pPr/>
              <a:t>9</a:t>
            </a:fld>
            <a:endParaRPr lang="en-GB" dirty="0"/>
          </a:p>
        </p:txBody>
      </p:sp>
    </p:spTree>
    <p:extLst>
      <p:ext uri="{BB962C8B-B14F-4D97-AF65-F5344CB8AC3E}">
        <p14:creationId xmlns:p14="http://schemas.microsoft.com/office/powerpoint/2010/main" val="2368634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GB"/>
          </a:p>
        </p:txBody>
      </p:sp>
      <p:sp>
        <p:nvSpPr>
          <p:cNvPr id="3" name="Subtitle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440E90E-F495-4F6E-8492-96CE9C95BDD5}" type="datetimeFigureOut">
              <a:rPr lang="en-US" smtClean="0"/>
              <a:pPr/>
              <a:t>9/14/2021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B1A77A-C319-4AAB-9D29-7FDACBE78391}"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200151"/>
            <a:ext cx="8229600" cy="339447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40E90E-F495-4F6E-8492-96CE9C95BDD5}" type="datetimeFigureOut">
              <a:rPr lang="en-US" smtClean="0"/>
              <a:pPr/>
              <a:t>9/14/2021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B1A77A-C319-4AAB-9D29-7FDACBE78391}"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440E90E-F495-4F6E-8492-96CE9C95BDD5}" type="datetimeFigureOut">
              <a:rPr lang="en-US" smtClean="0"/>
              <a:pPr/>
              <a:t>9/14/2021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B1A77A-C319-4AAB-9D29-7FDACBE78391}" type="slidenum">
              <a:rPr lang="en-GB" smtClean="0"/>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29E93-33A5-4DF0-B8C9-5846406B6A7B}"/>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991688E-226A-405A-A519-8EEE13479A24}"/>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19A5535-6F5E-46B1-B035-3D8ACFA88BC7}"/>
              </a:ext>
            </a:extLst>
          </p:cNvPr>
          <p:cNvSpPr>
            <a:spLocks noGrp="1"/>
          </p:cNvSpPr>
          <p:nvPr>
            <p:ph type="dt" sz="half" idx="10"/>
          </p:nvPr>
        </p:nvSpPr>
        <p:spPr/>
        <p:txBody>
          <a:bodyPr/>
          <a:lstStyle/>
          <a:p>
            <a:fld id="{3C641187-5B32-40DC-93A2-A3F870D21EEB}" type="datetimeFigureOut">
              <a:rPr lang="en-GB" smtClean="0"/>
              <a:t>14/09/2021</a:t>
            </a:fld>
            <a:endParaRPr lang="en-GB"/>
          </a:p>
        </p:txBody>
      </p:sp>
      <p:sp>
        <p:nvSpPr>
          <p:cNvPr id="5" name="Footer Placeholder 4">
            <a:extLst>
              <a:ext uri="{FF2B5EF4-FFF2-40B4-BE49-F238E27FC236}">
                <a16:creationId xmlns:a16="http://schemas.microsoft.com/office/drawing/2014/main" id="{E8ACA6D7-3AB8-4A8C-81A0-41B9E7F5D2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A80143-969E-4A4F-BA21-AC37B7272B8E}"/>
              </a:ext>
            </a:extLst>
          </p:cNvPr>
          <p:cNvSpPr>
            <a:spLocks noGrp="1"/>
          </p:cNvSpPr>
          <p:nvPr>
            <p:ph type="sldNum" sz="quarter" idx="12"/>
          </p:nvPr>
        </p:nvSpPr>
        <p:spPr/>
        <p:txBody>
          <a:bodyPr/>
          <a:lstStyle/>
          <a:p>
            <a:fld id="{F3BB2D36-52D4-4512-B5FE-4DAEB3DC791A}" type="slidenum">
              <a:rPr lang="en-GB" smtClean="0"/>
              <a:t>‹#›</a:t>
            </a:fld>
            <a:endParaRPr lang="en-GB"/>
          </a:p>
        </p:txBody>
      </p:sp>
    </p:spTree>
    <p:extLst>
      <p:ext uri="{BB962C8B-B14F-4D97-AF65-F5344CB8AC3E}">
        <p14:creationId xmlns:p14="http://schemas.microsoft.com/office/powerpoint/2010/main" val="3793311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AF368-D156-4D0D-BDC1-14E0AD180B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D0456C-3D5E-4E69-AA53-71E11E7379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3D9E77-1EC3-4BA3-8F25-BDA1FACC2DC7}"/>
              </a:ext>
            </a:extLst>
          </p:cNvPr>
          <p:cNvSpPr>
            <a:spLocks noGrp="1"/>
          </p:cNvSpPr>
          <p:nvPr>
            <p:ph type="dt" sz="half" idx="10"/>
          </p:nvPr>
        </p:nvSpPr>
        <p:spPr/>
        <p:txBody>
          <a:bodyPr/>
          <a:lstStyle/>
          <a:p>
            <a:fld id="{3C641187-5B32-40DC-93A2-A3F870D21EEB}" type="datetimeFigureOut">
              <a:rPr lang="en-GB" smtClean="0"/>
              <a:t>14/09/2021</a:t>
            </a:fld>
            <a:endParaRPr lang="en-GB"/>
          </a:p>
        </p:txBody>
      </p:sp>
      <p:sp>
        <p:nvSpPr>
          <p:cNvPr id="5" name="Footer Placeholder 4">
            <a:extLst>
              <a:ext uri="{FF2B5EF4-FFF2-40B4-BE49-F238E27FC236}">
                <a16:creationId xmlns:a16="http://schemas.microsoft.com/office/drawing/2014/main" id="{1C18046B-833F-49CD-90C9-FDFEFDE8D8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F8D582-7B57-4AD8-A085-28C1EBA99869}"/>
              </a:ext>
            </a:extLst>
          </p:cNvPr>
          <p:cNvSpPr>
            <a:spLocks noGrp="1"/>
          </p:cNvSpPr>
          <p:nvPr>
            <p:ph type="sldNum" sz="quarter" idx="12"/>
          </p:nvPr>
        </p:nvSpPr>
        <p:spPr/>
        <p:txBody>
          <a:bodyPr/>
          <a:lstStyle/>
          <a:p>
            <a:fld id="{F3BB2D36-52D4-4512-B5FE-4DAEB3DC791A}" type="slidenum">
              <a:rPr lang="en-GB" smtClean="0"/>
              <a:t>‹#›</a:t>
            </a:fld>
            <a:endParaRPr lang="en-GB"/>
          </a:p>
        </p:txBody>
      </p:sp>
    </p:spTree>
    <p:extLst>
      <p:ext uri="{BB962C8B-B14F-4D97-AF65-F5344CB8AC3E}">
        <p14:creationId xmlns:p14="http://schemas.microsoft.com/office/powerpoint/2010/main" val="9059944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6DDA9-CDD7-4484-94BC-C1F8417DEFCF}"/>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D1A112E-FDAE-4331-B05C-1010A8A83513}"/>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4AD465-E05D-495C-AF96-13C5CEDBAEF5}"/>
              </a:ext>
            </a:extLst>
          </p:cNvPr>
          <p:cNvSpPr>
            <a:spLocks noGrp="1"/>
          </p:cNvSpPr>
          <p:nvPr>
            <p:ph type="dt" sz="half" idx="10"/>
          </p:nvPr>
        </p:nvSpPr>
        <p:spPr/>
        <p:txBody>
          <a:bodyPr/>
          <a:lstStyle/>
          <a:p>
            <a:fld id="{3C641187-5B32-40DC-93A2-A3F870D21EEB}" type="datetimeFigureOut">
              <a:rPr lang="en-GB" smtClean="0"/>
              <a:t>14/09/2021</a:t>
            </a:fld>
            <a:endParaRPr lang="en-GB"/>
          </a:p>
        </p:txBody>
      </p:sp>
      <p:sp>
        <p:nvSpPr>
          <p:cNvPr id="5" name="Footer Placeholder 4">
            <a:extLst>
              <a:ext uri="{FF2B5EF4-FFF2-40B4-BE49-F238E27FC236}">
                <a16:creationId xmlns:a16="http://schemas.microsoft.com/office/drawing/2014/main" id="{B598AE23-4CAA-44C6-AD88-E82A3C3885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80A29D-8832-433D-89DD-E5C37389B682}"/>
              </a:ext>
            </a:extLst>
          </p:cNvPr>
          <p:cNvSpPr>
            <a:spLocks noGrp="1"/>
          </p:cNvSpPr>
          <p:nvPr>
            <p:ph type="sldNum" sz="quarter" idx="12"/>
          </p:nvPr>
        </p:nvSpPr>
        <p:spPr/>
        <p:txBody>
          <a:bodyPr/>
          <a:lstStyle/>
          <a:p>
            <a:fld id="{F3BB2D36-52D4-4512-B5FE-4DAEB3DC791A}" type="slidenum">
              <a:rPr lang="en-GB" smtClean="0"/>
              <a:t>‹#›</a:t>
            </a:fld>
            <a:endParaRPr lang="en-GB"/>
          </a:p>
        </p:txBody>
      </p:sp>
    </p:spTree>
    <p:extLst>
      <p:ext uri="{BB962C8B-B14F-4D97-AF65-F5344CB8AC3E}">
        <p14:creationId xmlns:p14="http://schemas.microsoft.com/office/powerpoint/2010/main" val="3215514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5CE56-0E9B-481E-AF50-969E699D7DE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4A2EA60-E335-4759-9AB8-582CFCF4D306}"/>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340B077-5FB4-4CB5-BC15-F1ECEFF15063}"/>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51986F3-F336-479F-8369-2A6174619C5B}"/>
              </a:ext>
            </a:extLst>
          </p:cNvPr>
          <p:cNvSpPr>
            <a:spLocks noGrp="1"/>
          </p:cNvSpPr>
          <p:nvPr>
            <p:ph type="dt" sz="half" idx="10"/>
          </p:nvPr>
        </p:nvSpPr>
        <p:spPr/>
        <p:txBody>
          <a:bodyPr/>
          <a:lstStyle/>
          <a:p>
            <a:fld id="{3C641187-5B32-40DC-93A2-A3F870D21EEB}" type="datetimeFigureOut">
              <a:rPr lang="en-GB" smtClean="0"/>
              <a:t>14/09/2021</a:t>
            </a:fld>
            <a:endParaRPr lang="en-GB"/>
          </a:p>
        </p:txBody>
      </p:sp>
      <p:sp>
        <p:nvSpPr>
          <p:cNvPr id="6" name="Footer Placeholder 5">
            <a:extLst>
              <a:ext uri="{FF2B5EF4-FFF2-40B4-BE49-F238E27FC236}">
                <a16:creationId xmlns:a16="http://schemas.microsoft.com/office/drawing/2014/main" id="{51941B43-D83D-45D2-AAE6-1F9F2A116DE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F7939C-F79C-46E3-A3B8-0A9778B12967}"/>
              </a:ext>
            </a:extLst>
          </p:cNvPr>
          <p:cNvSpPr>
            <a:spLocks noGrp="1"/>
          </p:cNvSpPr>
          <p:nvPr>
            <p:ph type="sldNum" sz="quarter" idx="12"/>
          </p:nvPr>
        </p:nvSpPr>
        <p:spPr/>
        <p:txBody>
          <a:bodyPr/>
          <a:lstStyle/>
          <a:p>
            <a:fld id="{F3BB2D36-52D4-4512-B5FE-4DAEB3DC791A}" type="slidenum">
              <a:rPr lang="en-GB" smtClean="0"/>
              <a:t>‹#›</a:t>
            </a:fld>
            <a:endParaRPr lang="en-GB"/>
          </a:p>
        </p:txBody>
      </p:sp>
    </p:spTree>
    <p:extLst>
      <p:ext uri="{BB962C8B-B14F-4D97-AF65-F5344CB8AC3E}">
        <p14:creationId xmlns:p14="http://schemas.microsoft.com/office/powerpoint/2010/main" val="1194502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C2F4C-1F47-4AB9-BD0C-AD29BEFA50F5}"/>
              </a:ext>
            </a:extLst>
          </p:cNvPr>
          <p:cNvSpPr>
            <a:spLocks noGrp="1"/>
          </p:cNvSpPr>
          <p:nvPr>
            <p:ph type="title"/>
          </p:nvPr>
        </p:nvSpPr>
        <p:spPr>
          <a:xfrm>
            <a:off x="630238" y="274638"/>
            <a:ext cx="7886700" cy="993775"/>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3EDB5F-A8AD-4394-8650-34A708233EBD}"/>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321612-3D5E-4DD3-9ADD-12EF0E207F81}"/>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985949C-740A-422C-86A3-06DD379BC73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B415D3-E440-4AE4-B981-80C252BE8D44}"/>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48CDFD-2933-4941-9E4A-918D2A46A26C}"/>
              </a:ext>
            </a:extLst>
          </p:cNvPr>
          <p:cNvSpPr>
            <a:spLocks noGrp="1"/>
          </p:cNvSpPr>
          <p:nvPr>
            <p:ph type="dt" sz="half" idx="10"/>
          </p:nvPr>
        </p:nvSpPr>
        <p:spPr/>
        <p:txBody>
          <a:bodyPr/>
          <a:lstStyle/>
          <a:p>
            <a:fld id="{3C641187-5B32-40DC-93A2-A3F870D21EEB}" type="datetimeFigureOut">
              <a:rPr lang="en-GB" smtClean="0"/>
              <a:t>14/09/2021</a:t>
            </a:fld>
            <a:endParaRPr lang="en-GB"/>
          </a:p>
        </p:txBody>
      </p:sp>
      <p:sp>
        <p:nvSpPr>
          <p:cNvPr id="8" name="Footer Placeholder 7">
            <a:extLst>
              <a:ext uri="{FF2B5EF4-FFF2-40B4-BE49-F238E27FC236}">
                <a16:creationId xmlns:a16="http://schemas.microsoft.com/office/drawing/2014/main" id="{58C9B6A8-2464-4AB7-B287-96A7717DC36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7CA95EB-8173-4914-AFF4-DA34D86CE18D}"/>
              </a:ext>
            </a:extLst>
          </p:cNvPr>
          <p:cNvSpPr>
            <a:spLocks noGrp="1"/>
          </p:cNvSpPr>
          <p:nvPr>
            <p:ph type="sldNum" sz="quarter" idx="12"/>
          </p:nvPr>
        </p:nvSpPr>
        <p:spPr/>
        <p:txBody>
          <a:bodyPr/>
          <a:lstStyle/>
          <a:p>
            <a:fld id="{F3BB2D36-52D4-4512-B5FE-4DAEB3DC791A}" type="slidenum">
              <a:rPr lang="en-GB" smtClean="0"/>
              <a:t>‹#›</a:t>
            </a:fld>
            <a:endParaRPr lang="en-GB"/>
          </a:p>
        </p:txBody>
      </p:sp>
    </p:spTree>
    <p:extLst>
      <p:ext uri="{BB962C8B-B14F-4D97-AF65-F5344CB8AC3E}">
        <p14:creationId xmlns:p14="http://schemas.microsoft.com/office/powerpoint/2010/main" val="3873908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9E379-1C35-4CD6-9408-85D0B76A2E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729DA67-8AFC-4E10-B466-3BAB5144FC63}"/>
              </a:ext>
            </a:extLst>
          </p:cNvPr>
          <p:cNvSpPr>
            <a:spLocks noGrp="1"/>
          </p:cNvSpPr>
          <p:nvPr>
            <p:ph type="dt" sz="half" idx="10"/>
          </p:nvPr>
        </p:nvSpPr>
        <p:spPr/>
        <p:txBody>
          <a:bodyPr/>
          <a:lstStyle/>
          <a:p>
            <a:fld id="{3C641187-5B32-40DC-93A2-A3F870D21EEB}" type="datetimeFigureOut">
              <a:rPr lang="en-GB" smtClean="0"/>
              <a:t>14/09/2021</a:t>
            </a:fld>
            <a:endParaRPr lang="en-GB"/>
          </a:p>
        </p:txBody>
      </p:sp>
      <p:sp>
        <p:nvSpPr>
          <p:cNvPr id="4" name="Footer Placeholder 3">
            <a:extLst>
              <a:ext uri="{FF2B5EF4-FFF2-40B4-BE49-F238E27FC236}">
                <a16:creationId xmlns:a16="http://schemas.microsoft.com/office/drawing/2014/main" id="{46242CD3-A00D-433E-9C32-866BE97C172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1F91AEA-1F84-49F5-B53F-B4B0E3D450FB}"/>
              </a:ext>
            </a:extLst>
          </p:cNvPr>
          <p:cNvSpPr>
            <a:spLocks noGrp="1"/>
          </p:cNvSpPr>
          <p:nvPr>
            <p:ph type="sldNum" sz="quarter" idx="12"/>
          </p:nvPr>
        </p:nvSpPr>
        <p:spPr/>
        <p:txBody>
          <a:bodyPr/>
          <a:lstStyle/>
          <a:p>
            <a:fld id="{F3BB2D36-52D4-4512-B5FE-4DAEB3DC791A}" type="slidenum">
              <a:rPr lang="en-GB" smtClean="0"/>
              <a:t>‹#›</a:t>
            </a:fld>
            <a:endParaRPr lang="en-GB"/>
          </a:p>
        </p:txBody>
      </p:sp>
    </p:spTree>
    <p:extLst>
      <p:ext uri="{BB962C8B-B14F-4D97-AF65-F5344CB8AC3E}">
        <p14:creationId xmlns:p14="http://schemas.microsoft.com/office/powerpoint/2010/main" val="4017613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8F4F4D-6A00-42DE-88C3-6D379CBDD316}"/>
              </a:ext>
            </a:extLst>
          </p:cNvPr>
          <p:cNvSpPr>
            <a:spLocks noGrp="1"/>
          </p:cNvSpPr>
          <p:nvPr>
            <p:ph type="dt" sz="half" idx="10"/>
          </p:nvPr>
        </p:nvSpPr>
        <p:spPr/>
        <p:txBody>
          <a:bodyPr/>
          <a:lstStyle/>
          <a:p>
            <a:fld id="{3C641187-5B32-40DC-93A2-A3F870D21EEB}" type="datetimeFigureOut">
              <a:rPr lang="en-GB" smtClean="0"/>
              <a:t>14/09/2021</a:t>
            </a:fld>
            <a:endParaRPr lang="en-GB"/>
          </a:p>
        </p:txBody>
      </p:sp>
      <p:sp>
        <p:nvSpPr>
          <p:cNvPr id="3" name="Footer Placeholder 2">
            <a:extLst>
              <a:ext uri="{FF2B5EF4-FFF2-40B4-BE49-F238E27FC236}">
                <a16:creationId xmlns:a16="http://schemas.microsoft.com/office/drawing/2014/main" id="{C68A332D-061A-4413-880D-9FE6582E809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F935A7D-DC1E-49DA-80FE-86C240E0507E}"/>
              </a:ext>
            </a:extLst>
          </p:cNvPr>
          <p:cNvSpPr>
            <a:spLocks noGrp="1"/>
          </p:cNvSpPr>
          <p:nvPr>
            <p:ph type="sldNum" sz="quarter" idx="12"/>
          </p:nvPr>
        </p:nvSpPr>
        <p:spPr/>
        <p:txBody>
          <a:bodyPr/>
          <a:lstStyle/>
          <a:p>
            <a:fld id="{F3BB2D36-52D4-4512-B5FE-4DAEB3DC791A}" type="slidenum">
              <a:rPr lang="en-GB" smtClean="0"/>
              <a:t>‹#›</a:t>
            </a:fld>
            <a:endParaRPr lang="en-GB"/>
          </a:p>
        </p:txBody>
      </p:sp>
    </p:spTree>
    <p:extLst>
      <p:ext uri="{BB962C8B-B14F-4D97-AF65-F5344CB8AC3E}">
        <p14:creationId xmlns:p14="http://schemas.microsoft.com/office/powerpoint/2010/main" val="3647266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C8226-E2DB-42E5-9A6E-34F71D91CBA8}"/>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E747589-E82C-4E3F-B084-0EEE5AC2BEC2}"/>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A26D754-126E-46CC-9F3D-E1527D9E33BF}"/>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43AFC5-7A9C-41A5-9789-7316635E4E99}"/>
              </a:ext>
            </a:extLst>
          </p:cNvPr>
          <p:cNvSpPr>
            <a:spLocks noGrp="1"/>
          </p:cNvSpPr>
          <p:nvPr>
            <p:ph type="dt" sz="half" idx="10"/>
          </p:nvPr>
        </p:nvSpPr>
        <p:spPr/>
        <p:txBody>
          <a:bodyPr/>
          <a:lstStyle/>
          <a:p>
            <a:fld id="{3C641187-5B32-40DC-93A2-A3F870D21EEB}" type="datetimeFigureOut">
              <a:rPr lang="en-GB" smtClean="0"/>
              <a:t>14/09/2021</a:t>
            </a:fld>
            <a:endParaRPr lang="en-GB"/>
          </a:p>
        </p:txBody>
      </p:sp>
      <p:sp>
        <p:nvSpPr>
          <p:cNvPr id="6" name="Footer Placeholder 5">
            <a:extLst>
              <a:ext uri="{FF2B5EF4-FFF2-40B4-BE49-F238E27FC236}">
                <a16:creationId xmlns:a16="http://schemas.microsoft.com/office/drawing/2014/main" id="{05F0BF11-2372-46A3-AEDE-A8A15DF9BB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AFC964-7D6C-4936-882F-5C0DFE04234E}"/>
              </a:ext>
            </a:extLst>
          </p:cNvPr>
          <p:cNvSpPr>
            <a:spLocks noGrp="1"/>
          </p:cNvSpPr>
          <p:nvPr>
            <p:ph type="sldNum" sz="quarter" idx="12"/>
          </p:nvPr>
        </p:nvSpPr>
        <p:spPr/>
        <p:txBody>
          <a:bodyPr/>
          <a:lstStyle/>
          <a:p>
            <a:fld id="{F3BB2D36-52D4-4512-B5FE-4DAEB3DC791A}" type="slidenum">
              <a:rPr lang="en-GB" smtClean="0"/>
              <a:t>‹#›</a:t>
            </a:fld>
            <a:endParaRPr lang="en-GB"/>
          </a:p>
        </p:txBody>
      </p:sp>
    </p:spTree>
    <p:extLst>
      <p:ext uri="{BB962C8B-B14F-4D97-AF65-F5344CB8AC3E}">
        <p14:creationId xmlns:p14="http://schemas.microsoft.com/office/powerpoint/2010/main" val="523018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200151"/>
            <a:ext cx="8229600" cy="339447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0440E90E-F495-4F6E-8492-96CE9C95BDD5}" type="datetimeFigureOut">
              <a:rPr lang="en-US" smtClean="0"/>
              <a:pPr/>
              <a:t>9/14/2021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B1A77A-C319-4AAB-9D29-7FDACBE78391}" type="slidenum">
              <a:rPr lang="en-GB" smtClean="0"/>
              <a:pPr/>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224F2-09D9-49B6-99FB-1AB9C7E3F65D}"/>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B7CC805-9ED3-4FB7-8297-F85AA551FA0E}"/>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20E93E1-5AF2-4B95-AD16-DE393FE7EB7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BF0B9B-526C-404A-B078-ECE942C53B56}"/>
              </a:ext>
            </a:extLst>
          </p:cNvPr>
          <p:cNvSpPr>
            <a:spLocks noGrp="1"/>
          </p:cNvSpPr>
          <p:nvPr>
            <p:ph type="dt" sz="half" idx="10"/>
          </p:nvPr>
        </p:nvSpPr>
        <p:spPr/>
        <p:txBody>
          <a:bodyPr/>
          <a:lstStyle/>
          <a:p>
            <a:fld id="{3C641187-5B32-40DC-93A2-A3F870D21EEB}" type="datetimeFigureOut">
              <a:rPr lang="en-GB" smtClean="0"/>
              <a:t>14/09/2021</a:t>
            </a:fld>
            <a:endParaRPr lang="en-GB"/>
          </a:p>
        </p:txBody>
      </p:sp>
      <p:sp>
        <p:nvSpPr>
          <p:cNvPr id="6" name="Footer Placeholder 5">
            <a:extLst>
              <a:ext uri="{FF2B5EF4-FFF2-40B4-BE49-F238E27FC236}">
                <a16:creationId xmlns:a16="http://schemas.microsoft.com/office/drawing/2014/main" id="{D3D81464-6378-433A-9062-9CED18D572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069373-66B5-4363-AF2B-EDF34E4C2EB1}"/>
              </a:ext>
            </a:extLst>
          </p:cNvPr>
          <p:cNvSpPr>
            <a:spLocks noGrp="1"/>
          </p:cNvSpPr>
          <p:nvPr>
            <p:ph type="sldNum" sz="quarter" idx="12"/>
          </p:nvPr>
        </p:nvSpPr>
        <p:spPr/>
        <p:txBody>
          <a:bodyPr/>
          <a:lstStyle/>
          <a:p>
            <a:fld id="{F3BB2D36-52D4-4512-B5FE-4DAEB3DC791A}" type="slidenum">
              <a:rPr lang="en-GB" smtClean="0"/>
              <a:t>‹#›</a:t>
            </a:fld>
            <a:endParaRPr lang="en-GB"/>
          </a:p>
        </p:txBody>
      </p:sp>
    </p:spTree>
    <p:extLst>
      <p:ext uri="{BB962C8B-B14F-4D97-AF65-F5344CB8AC3E}">
        <p14:creationId xmlns:p14="http://schemas.microsoft.com/office/powerpoint/2010/main" val="42360671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2F60E-8049-42CB-A61E-6A207C3D136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6834067-63BA-496A-A29F-5B3829337A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900CAD-2388-4728-9A4A-7B1DA2F22874}"/>
              </a:ext>
            </a:extLst>
          </p:cNvPr>
          <p:cNvSpPr>
            <a:spLocks noGrp="1"/>
          </p:cNvSpPr>
          <p:nvPr>
            <p:ph type="dt" sz="half" idx="10"/>
          </p:nvPr>
        </p:nvSpPr>
        <p:spPr/>
        <p:txBody>
          <a:bodyPr/>
          <a:lstStyle/>
          <a:p>
            <a:fld id="{3C641187-5B32-40DC-93A2-A3F870D21EEB}" type="datetimeFigureOut">
              <a:rPr lang="en-GB" smtClean="0"/>
              <a:t>14/09/2021</a:t>
            </a:fld>
            <a:endParaRPr lang="en-GB"/>
          </a:p>
        </p:txBody>
      </p:sp>
      <p:sp>
        <p:nvSpPr>
          <p:cNvPr id="5" name="Footer Placeholder 4">
            <a:extLst>
              <a:ext uri="{FF2B5EF4-FFF2-40B4-BE49-F238E27FC236}">
                <a16:creationId xmlns:a16="http://schemas.microsoft.com/office/drawing/2014/main" id="{2E5D1C2D-0953-4BCD-819C-25452E4573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118382-C8FF-4E4A-B08B-EC62E5B3012F}"/>
              </a:ext>
            </a:extLst>
          </p:cNvPr>
          <p:cNvSpPr>
            <a:spLocks noGrp="1"/>
          </p:cNvSpPr>
          <p:nvPr>
            <p:ph type="sldNum" sz="quarter" idx="12"/>
          </p:nvPr>
        </p:nvSpPr>
        <p:spPr/>
        <p:txBody>
          <a:bodyPr/>
          <a:lstStyle/>
          <a:p>
            <a:fld id="{F3BB2D36-52D4-4512-B5FE-4DAEB3DC791A}" type="slidenum">
              <a:rPr lang="en-GB" smtClean="0"/>
              <a:t>‹#›</a:t>
            </a:fld>
            <a:endParaRPr lang="en-GB"/>
          </a:p>
        </p:txBody>
      </p:sp>
    </p:spTree>
    <p:extLst>
      <p:ext uri="{BB962C8B-B14F-4D97-AF65-F5344CB8AC3E}">
        <p14:creationId xmlns:p14="http://schemas.microsoft.com/office/powerpoint/2010/main" val="3680594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06AFB3-988C-40CE-99A1-C6CD9C1D2098}"/>
              </a:ext>
            </a:extLst>
          </p:cNvPr>
          <p:cNvSpPr>
            <a:spLocks noGrp="1"/>
          </p:cNvSpPr>
          <p:nvPr>
            <p:ph type="title" orient="vert"/>
          </p:nvPr>
        </p:nvSpPr>
        <p:spPr>
          <a:xfrm>
            <a:off x="6543675" y="274638"/>
            <a:ext cx="1971675" cy="4357687"/>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57CB97-BF27-496D-B103-A22538E90032}"/>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8216C6-4F9D-4BB6-BEB0-4BA06891B2D2}"/>
              </a:ext>
            </a:extLst>
          </p:cNvPr>
          <p:cNvSpPr>
            <a:spLocks noGrp="1"/>
          </p:cNvSpPr>
          <p:nvPr>
            <p:ph type="dt" sz="half" idx="10"/>
          </p:nvPr>
        </p:nvSpPr>
        <p:spPr/>
        <p:txBody>
          <a:bodyPr/>
          <a:lstStyle/>
          <a:p>
            <a:fld id="{3C641187-5B32-40DC-93A2-A3F870D21EEB}" type="datetimeFigureOut">
              <a:rPr lang="en-GB" smtClean="0"/>
              <a:t>14/09/2021</a:t>
            </a:fld>
            <a:endParaRPr lang="en-GB"/>
          </a:p>
        </p:txBody>
      </p:sp>
      <p:sp>
        <p:nvSpPr>
          <p:cNvPr id="5" name="Footer Placeholder 4">
            <a:extLst>
              <a:ext uri="{FF2B5EF4-FFF2-40B4-BE49-F238E27FC236}">
                <a16:creationId xmlns:a16="http://schemas.microsoft.com/office/drawing/2014/main" id="{4BD04EAB-991B-484D-BBC0-1E4E81AFAB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76617D-9B66-4E5C-A301-C16B2E9B5A7B}"/>
              </a:ext>
            </a:extLst>
          </p:cNvPr>
          <p:cNvSpPr>
            <a:spLocks noGrp="1"/>
          </p:cNvSpPr>
          <p:nvPr>
            <p:ph type="sldNum" sz="quarter" idx="12"/>
          </p:nvPr>
        </p:nvSpPr>
        <p:spPr/>
        <p:txBody>
          <a:bodyPr/>
          <a:lstStyle/>
          <a:p>
            <a:fld id="{F3BB2D36-52D4-4512-B5FE-4DAEB3DC791A}" type="slidenum">
              <a:rPr lang="en-GB" smtClean="0"/>
              <a:t>‹#›</a:t>
            </a:fld>
            <a:endParaRPr lang="en-GB"/>
          </a:p>
        </p:txBody>
      </p:sp>
    </p:spTree>
    <p:extLst>
      <p:ext uri="{BB962C8B-B14F-4D97-AF65-F5344CB8AC3E}">
        <p14:creationId xmlns:p14="http://schemas.microsoft.com/office/powerpoint/2010/main" val="1464604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40E90E-F495-4F6E-8492-96CE9C95BDD5}" type="datetimeFigureOut">
              <a:rPr lang="en-US" smtClean="0"/>
              <a:pPr/>
              <a:t>9/14/2021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AB1A77A-C319-4AAB-9D29-7FDACBE78391}"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440E90E-F495-4F6E-8492-96CE9C95BDD5}" type="datetimeFigureOut">
              <a:rPr lang="en-US" smtClean="0"/>
              <a:pPr/>
              <a:t>9/14/2021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AB1A77A-C319-4AAB-9D29-7FDACBE78391}"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440E90E-F495-4F6E-8492-96CE9C95BDD5}" type="datetimeFigureOut">
              <a:rPr lang="en-US" smtClean="0"/>
              <a:pPr/>
              <a:t>9/14/2021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AB1A77A-C319-4AAB-9D29-7FDACBE78391}"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440E90E-F495-4F6E-8492-96CE9C95BDD5}" type="datetimeFigureOut">
              <a:rPr lang="en-US" smtClean="0"/>
              <a:pPr/>
              <a:t>9/14/2021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AB1A77A-C319-4AAB-9D29-7FDACBE78391}"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40E90E-F495-4F6E-8492-96CE9C95BDD5}" type="datetimeFigureOut">
              <a:rPr lang="en-US" smtClean="0"/>
              <a:pPr/>
              <a:t>9/14/2021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AB1A77A-C319-4AAB-9D29-7FDACBE78391}"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40E90E-F495-4F6E-8492-96CE9C95BDD5}" type="datetimeFigureOut">
              <a:rPr lang="en-US" smtClean="0"/>
              <a:pPr/>
              <a:t>9/14/2021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AB1A77A-C319-4AAB-9D29-7FDACBE78391}"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4025503"/>
            <a:ext cx="5486400"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40E90E-F495-4F6E-8492-96CE9C95BDD5}" type="datetimeFigureOut">
              <a:rPr lang="en-US" smtClean="0"/>
              <a:pPr/>
              <a:t>9/14/2021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AB1A77A-C319-4AAB-9D29-7FDACBE78391}"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Text&#10;&#10;Description automatically generated with medium confidence">
            <a:extLst>
              <a:ext uri="{FF2B5EF4-FFF2-40B4-BE49-F238E27FC236}">
                <a16:creationId xmlns:a16="http://schemas.microsoft.com/office/drawing/2014/main" id="{9B7680B9-60BB-4854-82D9-BCA5566EC79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440E90E-F495-4F6E-8492-96CE9C95BDD5}" type="datetimeFigureOut">
              <a:rPr lang="en-US" smtClean="0"/>
              <a:pPr/>
              <a:t>9/14/2021</a:t>
            </a:fld>
            <a:endParaRPr lang="en-GB"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B1A77A-C319-4AAB-9D29-7FDACBE78391}"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AD8BAC-B313-42D5-B320-F55EAC5CB515}"/>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AC2D4A8-927C-495E-B866-832282B039DE}"/>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ADC2EC7-11F4-4238-A3A6-61C284CB31A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3C641187-5B32-40DC-93A2-A3F870D21EEB}" type="datetimeFigureOut">
              <a:rPr lang="en-GB" smtClean="0"/>
              <a:t>14/09/2021</a:t>
            </a:fld>
            <a:endParaRPr lang="en-GB"/>
          </a:p>
        </p:txBody>
      </p:sp>
      <p:sp>
        <p:nvSpPr>
          <p:cNvPr id="5" name="Footer Placeholder 4">
            <a:extLst>
              <a:ext uri="{FF2B5EF4-FFF2-40B4-BE49-F238E27FC236}">
                <a16:creationId xmlns:a16="http://schemas.microsoft.com/office/drawing/2014/main" id="{C6A6DAF8-9F7B-4CA9-A274-621B65B6AD39}"/>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054AABA-D3B0-4A64-AABD-54E18ED9ABF6}"/>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F3BB2D36-52D4-4512-B5FE-4DAEB3DC791A}" type="slidenum">
              <a:rPr lang="en-GB" smtClean="0"/>
              <a:t>‹#›</a:t>
            </a:fld>
            <a:endParaRPr lang="en-GB"/>
          </a:p>
        </p:txBody>
      </p:sp>
    </p:spTree>
    <p:extLst>
      <p:ext uri="{BB962C8B-B14F-4D97-AF65-F5344CB8AC3E}">
        <p14:creationId xmlns:p14="http://schemas.microsoft.com/office/powerpoint/2010/main" val="25789960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FB3A92-D7EC-4BFF-8025-6890EB44F025}"/>
              </a:ext>
            </a:extLst>
          </p:cNvPr>
          <p:cNvSpPr/>
          <p:nvPr/>
        </p:nvSpPr>
        <p:spPr>
          <a:xfrm>
            <a:off x="-2" y="4227934"/>
            <a:ext cx="9144001" cy="707886"/>
          </a:xfrm>
          <a:prstGeom prst="rect">
            <a:avLst/>
          </a:prstGeom>
        </p:spPr>
        <p:txBody>
          <a:bodyPr wrap="square">
            <a:spAutoFit/>
          </a:bodyPr>
          <a:lstStyle/>
          <a:p>
            <a:pPr algn="ctr"/>
            <a:r>
              <a:rPr lang="en-US" sz="4000" b="1" dirty="0">
                <a:solidFill>
                  <a:srgbClr val="002060"/>
                </a:solidFill>
                <a:latin typeface="Arial" panose="020B0604020202020204" pitchFamily="34" charset="0"/>
                <a:cs typeface="Arial" panose="020B0604020202020204" pitchFamily="34" charset="0"/>
              </a:rPr>
              <a:t>2021-22 NJC Pay Consultation </a:t>
            </a:r>
          </a:p>
        </p:txBody>
      </p:sp>
      <p:sp>
        <p:nvSpPr>
          <p:cNvPr id="13" name="Rectangle 12">
            <a:extLst>
              <a:ext uri="{FF2B5EF4-FFF2-40B4-BE49-F238E27FC236}">
                <a16:creationId xmlns:a16="http://schemas.microsoft.com/office/drawing/2014/main" id="{685A6397-5AC1-415B-8C63-1615D338E0D9}"/>
              </a:ext>
            </a:extLst>
          </p:cNvPr>
          <p:cNvSpPr/>
          <p:nvPr/>
        </p:nvSpPr>
        <p:spPr>
          <a:xfrm>
            <a:off x="-1" y="0"/>
            <a:ext cx="9144000" cy="4155927"/>
          </a:xfrm>
          <a:prstGeom prst="rect">
            <a:avLst/>
          </a:prstGeom>
          <a:solidFill>
            <a:srgbClr val="E63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A picture containing text, sign&#10;&#10;Description automatically generated">
            <a:extLst>
              <a:ext uri="{FF2B5EF4-FFF2-40B4-BE49-F238E27FC236}">
                <a16:creationId xmlns:a16="http://schemas.microsoft.com/office/drawing/2014/main" id="{618E70C8-22FF-4EA5-AA43-86547C66B8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627534"/>
            <a:ext cx="3075806" cy="3075806"/>
          </a:xfrm>
          <a:prstGeom prst="rect">
            <a:avLst/>
          </a:prstGeom>
        </p:spPr>
      </p:pic>
      <p:sp>
        <p:nvSpPr>
          <p:cNvPr id="27" name="Rectangle 26">
            <a:extLst>
              <a:ext uri="{FF2B5EF4-FFF2-40B4-BE49-F238E27FC236}">
                <a16:creationId xmlns:a16="http://schemas.microsoft.com/office/drawing/2014/main" id="{D03FB727-948F-4A9A-B81B-0B00E0060596}"/>
              </a:ext>
            </a:extLst>
          </p:cNvPr>
          <p:cNvSpPr/>
          <p:nvPr/>
        </p:nvSpPr>
        <p:spPr>
          <a:xfrm>
            <a:off x="4240854" y="1416243"/>
            <a:ext cx="4147570" cy="1323439"/>
          </a:xfrm>
          <a:prstGeom prst="rect">
            <a:avLst/>
          </a:prstGeom>
        </p:spPr>
        <p:txBody>
          <a:bodyPr wrap="square">
            <a:spAutoFit/>
          </a:bodyPr>
          <a:lstStyle/>
          <a:p>
            <a:pPr algn="ctr"/>
            <a:r>
              <a:rPr lang="en-US" sz="4000" b="1" dirty="0">
                <a:solidFill>
                  <a:schemeClr val="bg1"/>
                </a:solidFill>
                <a:latin typeface="Arial" panose="020B0604020202020204" pitchFamily="34" charset="0"/>
                <a:cs typeface="Arial" panose="020B0604020202020204" pitchFamily="34" charset="0"/>
              </a:rPr>
              <a:t>Council and school workers</a:t>
            </a:r>
          </a:p>
        </p:txBody>
      </p:sp>
    </p:spTree>
    <p:extLst>
      <p:ext uri="{BB962C8B-B14F-4D97-AF65-F5344CB8AC3E}">
        <p14:creationId xmlns:p14="http://schemas.microsoft.com/office/powerpoint/2010/main" val="768799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00BDF875-6F34-453A-8F21-3310AE327126}"/>
              </a:ext>
            </a:extLst>
          </p:cNvPr>
          <p:cNvSpPr txBox="1">
            <a:spLocks/>
          </p:cNvSpPr>
          <p:nvPr/>
        </p:nvSpPr>
        <p:spPr>
          <a:xfrm>
            <a:off x="557808" y="1131590"/>
            <a:ext cx="8478688" cy="3024336"/>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sz="2600" b="1" dirty="0">
                <a:solidFill>
                  <a:srgbClr val="7030A0"/>
                </a:solidFill>
                <a:latin typeface="Arial" panose="020B0604020202020204" pitchFamily="34" charset="0"/>
                <a:cs typeface="Arial" panose="020B0604020202020204" pitchFamily="34" charset="0"/>
              </a:rPr>
              <a:t>UNISON NJC Committee</a:t>
            </a:r>
          </a:p>
          <a:p>
            <a:pPr marL="0" indent="0">
              <a:buNone/>
            </a:pPr>
            <a:r>
              <a:rPr lang="en-GB" sz="2600" dirty="0">
                <a:latin typeface="Arial" panose="020B0604020202020204" pitchFamily="34" charset="0"/>
                <a:cs typeface="Arial" panose="020B0604020202020204" pitchFamily="34" charset="0"/>
              </a:rPr>
              <a:t>The NJC committee met on 28 July and decided to:</a:t>
            </a:r>
          </a:p>
          <a:p>
            <a:pPr marL="0" indent="0">
              <a:buNone/>
            </a:pPr>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Launch a consultation, asking members to accept or reject the offer</a:t>
            </a:r>
          </a:p>
          <a:p>
            <a:pPr algn="l"/>
            <a:r>
              <a:rPr lang="en-GB" sz="2600" dirty="0">
                <a:latin typeface="Arial" panose="020B0604020202020204" pitchFamily="34" charset="0"/>
                <a:cs typeface="Arial" panose="020B0604020202020204" pitchFamily="34" charset="0"/>
              </a:rPr>
              <a:t>Strongly recommend that members</a:t>
            </a:r>
            <a:r>
              <a:rPr lang="en-GB" sz="2600" b="1" dirty="0">
                <a:latin typeface="Arial" panose="020B0604020202020204" pitchFamily="34" charset="0"/>
                <a:cs typeface="Arial" panose="020B0604020202020204" pitchFamily="34" charset="0"/>
              </a:rPr>
              <a:t> </a:t>
            </a:r>
            <a:r>
              <a:rPr lang="en-GB" sz="2600" b="1" u="sng" dirty="0">
                <a:latin typeface="Arial" panose="020B0604020202020204" pitchFamily="34" charset="0"/>
                <a:cs typeface="Arial" panose="020B0604020202020204" pitchFamily="34" charset="0"/>
              </a:rPr>
              <a:t>vote to reject</a:t>
            </a:r>
            <a:r>
              <a:rPr lang="en-GB" sz="2600" b="1" dirty="0">
                <a:latin typeface="Arial" panose="020B0604020202020204" pitchFamily="34" charset="0"/>
                <a:cs typeface="Arial" panose="020B0604020202020204" pitchFamily="34" charset="0"/>
              </a:rPr>
              <a:t> </a:t>
            </a:r>
            <a:r>
              <a:rPr lang="en-GB" sz="2600" dirty="0">
                <a:latin typeface="Arial" panose="020B0604020202020204" pitchFamily="34" charset="0"/>
                <a:cs typeface="Arial" panose="020B0604020202020204" pitchFamily="34" charset="0"/>
              </a:rPr>
              <a:t>the pay offer</a:t>
            </a:r>
          </a:p>
        </p:txBody>
      </p:sp>
    </p:spTree>
    <p:extLst>
      <p:ext uri="{BB962C8B-B14F-4D97-AF65-F5344CB8AC3E}">
        <p14:creationId xmlns:p14="http://schemas.microsoft.com/office/powerpoint/2010/main" val="2709525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10FB6D94-0E39-4041-B2CF-3EFEC2AB742A}"/>
              </a:ext>
            </a:extLst>
          </p:cNvPr>
          <p:cNvSpPr txBox="1">
            <a:spLocks/>
          </p:cNvSpPr>
          <p:nvPr/>
        </p:nvSpPr>
        <p:spPr>
          <a:xfrm>
            <a:off x="557808" y="1131590"/>
            <a:ext cx="8046640" cy="3672408"/>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n-GB" sz="2600" b="1" dirty="0">
                <a:solidFill>
                  <a:srgbClr val="7030A0"/>
                </a:solidFill>
                <a:latin typeface="Arial" pitchFamily="34" charset="0"/>
                <a:cs typeface="Arial" pitchFamily="34" charset="0"/>
              </a:rPr>
              <a:t>Consultation Timetable</a:t>
            </a:r>
          </a:p>
          <a:p>
            <a:pPr algn="l"/>
            <a:r>
              <a:rPr lang="en-GB" sz="2600" dirty="0">
                <a:latin typeface="Arial" pitchFamily="34" charset="0"/>
                <a:cs typeface="Arial" pitchFamily="34" charset="0"/>
              </a:rPr>
              <a:t>Week of 23 August: A full consultation pack will be sent to UNISON branches </a:t>
            </a:r>
          </a:p>
          <a:p>
            <a:r>
              <a:rPr lang="en-GB" sz="2600" dirty="0">
                <a:latin typeface="Arial" pitchFamily="34" charset="0"/>
                <a:cs typeface="Arial" pitchFamily="34" charset="0"/>
              </a:rPr>
              <a:t>Branches will send information to members, asking you to accept or reject the pay offer</a:t>
            </a:r>
          </a:p>
          <a:p>
            <a:r>
              <a:rPr lang="en-GB" sz="2600" dirty="0">
                <a:latin typeface="Arial" pitchFamily="34" charset="0"/>
                <a:cs typeface="Arial" pitchFamily="34" charset="0"/>
              </a:rPr>
              <a:t>UNISON’s NJC Committee is strongly recommending you </a:t>
            </a:r>
            <a:r>
              <a:rPr lang="en-GB" sz="2600" b="1" u="sng" dirty="0">
                <a:latin typeface="Arial" panose="020B0604020202020204" pitchFamily="34" charset="0"/>
                <a:cs typeface="Arial" panose="020B0604020202020204" pitchFamily="34" charset="0"/>
              </a:rPr>
              <a:t>vote to reject </a:t>
            </a:r>
            <a:r>
              <a:rPr lang="en-GB" sz="2600" dirty="0">
                <a:latin typeface="Arial" panose="020B0604020202020204" pitchFamily="34" charset="0"/>
                <a:cs typeface="Arial" panose="020B0604020202020204" pitchFamily="34" charset="0"/>
              </a:rPr>
              <a:t>the pay offer</a:t>
            </a:r>
            <a:endParaRPr lang="en-GB" sz="2400" b="1" dirty="0">
              <a:solidFill>
                <a:srgbClr val="FF0000"/>
              </a:solidFill>
              <a:latin typeface="Arial" pitchFamily="34" charset="0"/>
              <a:cs typeface="Arial" pitchFamily="34" charset="0"/>
            </a:endParaRPr>
          </a:p>
          <a:p>
            <a:r>
              <a:rPr lang="en-GB" sz="2600" dirty="0">
                <a:latin typeface="Arial" pitchFamily="34" charset="0"/>
                <a:cs typeface="Arial" pitchFamily="34" charset="0"/>
              </a:rPr>
              <a:t>Regions need results finalised by 24 September</a:t>
            </a:r>
          </a:p>
        </p:txBody>
      </p:sp>
    </p:spTree>
    <p:extLst>
      <p:ext uri="{BB962C8B-B14F-4D97-AF65-F5344CB8AC3E}">
        <p14:creationId xmlns:p14="http://schemas.microsoft.com/office/powerpoint/2010/main" val="2424068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DF1ED8AA-5C57-45D0-9B99-748907AA11A3}"/>
              </a:ext>
            </a:extLst>
          </p:cNvPr>
          <p:cNvSpPr txBox="1">
            <a:spLocks/>
          </p:cNvSpPr>
          <p:nvPr/>
        </p:nvSpPr>
        <p:spPr>
          <a:xfrm>
            <a:off x="557808" y="1131590"/>
            <a:ext cx="8046640" cy="3672408"/>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sz="2600" b="1" dirty="0">
                <a:solidFill>
                  <a:srgbClr val="7030A0"/>
                </a:solidFill>
                <a:latin typeface="Arial" pitchFamily="34" charset="0"/>
                <a:cs typeface="Arial" pitchFamily="34" charset="0"/>
              </a:rPr>
              <a:t>What you need to do</a:t>
            </a:r>
          </a:p>
          <a:p>
            <a:r>
              <a:rPr lang="en-GB" sz="2600" dirty="0">
                <a:latin typeface="Arial" pitchFamily="34" charset="0"/>
                <a:cs typeface="Arial" pitchFamily="34" charset="0"/>
              </a:rPr>
              <a:t>Make sure your branch has your email address!</a:t>
            </a:r>
          </a:p>
          <a:p>
            <a:r>
              <a:rPr lang="en-GB" sz="2600" dirty="0">
                <a:latin typeface="Arial" pitchFamily="34" charset="0"/>
                <a:cs typeface="Arial" pitchFamily="34" charset="0"/>
              </a:rPr>
              <a:t>Check your membership details are up to date</a:t>
            </a:r>
          </a:p>
          <a:p>
            <a:r>
              <a:rPr lang="en-GB" sz="2600" dirty="0">
                <a:latin typeface="Arial" pitchFamily="34" charset="0"/>
                <a:cs typeface="Arial" pitchFamily="34" charset="0"/>
              </a:rPr>
              <a:t>You will be asked to accept or reject the offer</a:t>
            </a:r>
          </a:p>
          <a:p>
            <a:r>
              <a:rPr lang="en-GB" sz="2600" b="1" dirty="0">
                <a:latin typeface="Arial" pitchFamily="34" charset="0"/>
                <a:cs typeface="Arial" pitchFamily="34" charset="0"/>
              </a:rPr>
              <a:t>UNISON’s NJC committee strongly recommends you reject the offer</a:t>
            </a:r>
          </a:p>
          <a:p>
            <a:r>
              <a:rPr lang="en-GB" sz="2600" b="1" dirty="0">
                <a:latin typeface="Arial" pitchFamily="34" charset="0"/>
                <a:cs typeface="Arial" pitchFamily="34" charset="0"/>
              </a:rPr>
              <a:t>Remember to vote </a:t>
            </a:r>
            <a:r>
              <a:rPr lang="en-GB" sz="2600" dirty="0">
                <a:latin typeface="Arial" pitchFamily="34" charset="0"/>
                <a:cs typeface="Arial" pitchFamily="34" charset="0"/>
              </a:rPr>
              <a:t>- it’s your pay – a high turnout means an accurate picture of members’ views</a:t>
            </a:r>
          </a:p>
          <a:p>
            <a:endParaRPr lang="en-GB" sz="2600" dirty="0">
              <a:latin typeface="Arial" pitchFamily="34" charset="0"/>
              <a:cs typeface="Arial" pitchFamily="34" charset="0"/>
            </a:endParaRPr>
          </a:p>
        </p:txBody>
      </p:sp>
    </p:spTree>
    <p:extLst>
      <p:ext uri="{BB962C8B-B14F-4D97-AF65-F5344CB8AC3E}">
        <p14:creationId xmlns:p14="http://schemas.microsoft.com/office/powerpoint/2010/main" val="3926300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F9EF668C-CE9B-49C8-AFCC-6547E77AEF23}"/>
              </a:ext>
            </a:extLst>
          </p:cNvPr>
          <p:cNvSpPr txBox="1">
            <a:spLocks/>
          </p:cNvSpPr>
          <p:nvPr/>
        </p:nvSpPr>
        <p:spPr>
          <a:xfrm>
            <a:off x="557808" y="1131590"/>
            <a:ext cx="8406680" cy="3672408"/>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600" b="1" dirty="0">
                <a:solidFill>
                  <a:srgbClr val="7030A0"/>
                </a:solidFill>
                <a:latin typeface="Arial" pitchFamily="34" charset="0"/>
                <a:cs typeface="Arial" pitchFamily="34" charset="0"/>
              </a:rPr>
              <a:t>Next Steps</a:t>
            </a:r>
          </a:p>
          <a:p>
            <a:r>
              <a:rPr lang="en-GB" sz="2600" dirty="0">
                <a:latin typeface="Arial" pitchFamily="34" charset="0"/>
                <a:cs typeface="Arial" pitchFamily="34" charset="0"/>
              </a:rPr>
              <a:t>Consultation closes in late September</a:t>
            </a:r>
          </a:p>
          <a:p>
            <a:r>
              <a:rPr lang="en-GB" sz="2600" dirty="0">
                <a:latin typeface="Arial" pitchFamily="34" charset="0"/>
                <a:cs typeface="Arial" pitchFamily="34" charset="0"/>
              </a:rPr>
              <a:t>UNISON’s NJC Committee meet early October</a:t>
            </a:r>
          </a:p>
          <a:p>
            <a:r>
              <a:rPr lang="en-GB" sz="2600" dirty="0">
                <a:latin typeface="Arial" pitchFamily="34" charset="0"/>
                <a:cs typeface="Arial" pitchFamily="34" charset="0"/>
              </a:rPr>
              <a:t>GMB and Unite have similar timetables</a:t>
            </a:r>
          </a:p>
          <a:p>
            <a:r>
              <a:rPr lang="en-GB" sz="2600" dirty="0">
                <a:latin typeface="Arial" pitchFamily="34" charset="0"/>
                <a:cs typeface="Arial" pitchFamily="34" charset="0"/>
              </a:rPr>
              <a:t>If members vote to reject, the next likely step would be an industrial action ballot</a:t>
            </a:r>
          </a:p>
          <a:p>
            <a:r>
              <a:rPr lang="en-GB" sz="2600" dirty="0">
                <a:latin typeface="Arial" pitchFamily="34" charset="0"/>
                <a:cs typeface="Arial" pitchFamily="34" charset="0"/>
              </a:rPr>
              <a:t>Negotiations have reached their limit – employers are unlikely to get more government funding for pay</a:t>
            </a:r>
          </a:p>
        </p:txBody>
      </p:sp>
    </p:spTree>
    <p:extLst>
      <p:ext uri="{BB962C8B-B14F-4D97-AF65-F5344CB8AC3E}">
        <p14:creationId xmlns:p14="http://schemas.microsoft.com/office/powerpoint/2010/main" val="1342250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6FB3A92-D7EC-4BFF-8025-6890EB44F025}"/>
              </a:ext>
            </a:extLst>
          </p:cNvPr>
          <p:cNvSpPr/>
          <p:nvPr/>
        </p:nvSpPr>
        <p:spPr>
          <a:xfrm>
            <a:off x="-2" y="4227934"/>
            <a:ext cx="9144001" cy="707886"/>
          </a:xfrm>
          <a:prstGeom prst="rect">
            <a:avLst/>
          </a:prstGeom>
        </p:spPr>
        <p:txBody>
          <a:bodyPr wrap="square">
            <a:spAutoFit/>
          </a:bodyPr>
          <a:lstStyle/>
          <a:p>
            <a:pPr algn="ctr"/>
            <a:r>
              <a:rPr lang="en-US" sz="4000" b="1" dirty="0">
                <a:solidFill>
                  <a:srgbClr val="002060"/>
                </a:solidFill>
                <a:latin typeface="Arial" panose="020B0604020202020204" pitchFamily="34" charset="0"/>
                <a:cs typeface="Arial" panose="020B0604020202020204" pitchFamily="34" charset="0"/>
              </a:rPr>
              <a:t>2021-22 NJC Pay Consultation </a:t>
            </a:r>
          </a:p>
        </p:txBody>
      </p:sp>
      <p:sp>
        <p:nvSpPr>
          <p:cNvPr id="13" name="Rectangle 12">
            <a:extLst>
              <a:ext uri="{FF2B5EF4-FFF2-40B4-BE49-F238E27FC236}">
                <a16:creationId xmlns:a16="http://schemas.microsoft.com/office/drawing/2014/main" id="{685A6397-5AC1-415B-8C63-1615D338E0D9}"/>
              </a:ext>
            </a:extLst>
          </p:cNvPr>
          <p:cNvSpPr/>
          <p:nvPr/>
        </p:nvSpPr>
        <p:spPr>
          <a:xfrm>
            <a:off x="-1" y="0"/>
            <a:ext cx="9144000" cy="4155927"/>
          </a:xfrm>
          <a:prstGeom prst="rect">
            <a:avLst/>
          </a:prstGeom>
          <a:solidFill>
            <a:srgbClr val="E63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descr="A picture containing text, sign&#10;&#10;Description automatically generated">
            <a:extLst>
              <a:ext uri="{FF2B5EF4-FFF2-40B4-BE49-F238E27FC236}">
                <a16:creationId xmlns:a16="http://schemas.microsoft.com/office/drawing/2014/main" id="{618E70C8-22FF-4EA5-AA43-86547C66B8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627534"/>
            <a:ext cx="3075806" cy="3075806"/>
          </a:xfrm>
          <a:prstGeom prst="rect">
            <a:avLst/>
          </a:prstGeom>
        </p:spPr>
      </p:pic>
      <p:sp>
        <p:nvSpPr>
          <p:cNvPr id="27" name="Rectangle 26">
            <a:extLst>
              <a:ext uri="{FF2B5EF4-FFF2-40B4-BE49-F238E27FC236}">
                <a16:creationId xmlns:a16="http://schemas.microsoft.com/office/drawing/2014/main" id="{D03FB727-948F-4A9A-B81B-0B00E0060596}"/>
              </a:ext>
            </a:extLst>
          </p:cNvPr>
          <p:cNvSpPr/>
          <p:nvPr/>
        </p:nvSpPr>
        <p:spPr>
          <a:xfrm>
            <a:off x="4240854" y="1416243"/>
            <a:ext cx="4147570" cy="1323439"/>
          </a:xfrm>
          <a:prstGeom prst="rect">
            <a:avLst/>
          </a:prstGeom>
        </p:spPr>
        <p:txBody>
          <a:bodyPr wrap="square">
            <a:spAutoFit/>
          </a:bodyPr>
          <a:lstStyle/>
          <a:p>
            <a:pPr algn="ctr"/>
            <a:r>
              <a:rPr lang="en-US" sz="4000" b="1" dirty="0">
                <a:solidFill>
                  <a:schemeClr val="bg1"/>
                </a:solidFill>
                <a:latin typeface="Arial" panose="020B0604020202020204" pitchFamily="34" charset="0"/>
                <a:cs typeface="Arial" panose="020B0604020202020204" pitchFamily="34" charset="0"/>
              </a:rPr>
              <a:t>Council and school workers</a:t>
            </a:r>
          </a:p>
        </p:txBody>
      </p:sp>
    </p:spTree>
    <p:extLst>
      <p:ext uri="{BB962C8B-B14F-4D97-AF65-F5344CB8AC3E}">
        <p14:creationId xmlns:p14="http://schemas.microsoft.com/office/powerpoint/2010/main" val="4011761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AA5653B0-AF6A-4EDC-9ED7-4473A2DA8293}"/>
              </a:ext>
            </a:extLst>
          </p:cNvPr>
          <p:cNvSpPr txBox="1">
            <a:spLocks/>
          </p:cNvSpPr>
          <p:nvPr/>
        </p:nvSpPr>
        <p:spPr>
          <a:xfrm>
            <a:off x="556568" y="1059582"/>
            <a:ext cx="7543824" cy="57606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sz="2600" b="1" dirty="0">
                <a:solidFill>
                  <a:srgbClr val="7030A0"/>
                </a:solidFill>
                <a:latin typeface="Arial" pitchFamily="34" charset="0"/>
                <a:cs typeface="Arial" pitchFamily="34" charset="0"/>
              </a:rPr>
              <a:t>Appendix 1: 2021 Pay offer examples (GLPC)</a:t>
            </a:r>
          </a:p>
        </p:txBody>
      </p:sp>
      <p:graphicFrame>
        <p:nvGraphicFramePr>
          <p:cNvPr id="2" name="Table 1">
            <a:extLst>
              <a:ext uri="{FF2B5EF4-FFF2-40B4-BE49-F238E27FC236}">
                <a16:creationId xmlns:a16="http://schemas.microsoft.com/office/drawing/2014/main" id="{2A61895D-6A0C-49C8-BE8A-D5A0274FB5CA}"/>
              </a:ext>
            </a:extLst>
          </p:cNvPr>
          <p:cNvGraphicFramePr>
            <a:graphicFrameLocks noGrp="1"/>
          </p:cNvGraphicFramePr>
          <p:nvPr>
            <p:extLst>
              <p:ext uri="{D42A27DB-BD31-4B8C-83A1-F6EECF244321}">
                <p14:modId xmlns:p14="http://schemas.microsoft.com/office/powerpoint/2010/main" val="3555419818"/>
              </p:ext>
            </p:extLst>
          </p:nvPr>
        </p:nvGraphicFramePr>
        <p:xfrm>
          <a:off x="539552" y="1635645"/>
          <a:ext cx="8136906" cy="3312369"/>
        </p:xfrm>
        <a:graphic>
          <a:graphicData uri="http://schemas.openxmlformats.org/drawingml/2006/table">
            <a:tbl>
              <a:tblPr>
                <a:tableStyleId>{5C22544A-7EE6-4342-B048-85BDC9FD1C3A}</a:tableStyleId>
              </a:tblPr>
              <a:tblGrid>
                <a:gridCol w="600768">
                  <a:extLst>
                    <a:ext uri="{9D8B030D-6E8A-4147-A177-3AD203B41FA5}">
                      <a16:colId xmlns:a16="http://schemas.microsoft.com/office/drawing/2014/main" val="3374832811"/>
                    </a:ext>
                  </a:extLst>
                </a:gridCol>
                <a:gridCol w="1256023">
                  <a:extLst>
                    <a:ext uri="{9D8B030D-6E8A-4147-A177-3AD203B41FA5}">
                      <a16:colId xmlns:a16="http://schemas.microsoft.com/office/drawing/2014/main" val="2372693832"/>
                    </a:ext>
                  </a:extLst>
                </a:gridCol>
                <a:gridCol w="1256023">
                  <a:extLst>
                    <a:ext uri="{9D8B030D-6E8A-4147-A177-3AD203B41FA5}">
                      <a16:colId xmlns:a16="http://schemas.microsoft.com/office/drawing/2014/main" val="551457568"/>
                    </a:ext>
                  </a:extLst>
                </a:gridCol>
                <a:gridCol w="1256023">
                  <a:extLst>
                    <a:ext uri="{9D8B030D-6E8A-4147-A177-3AD203B41FA5}">
                      <a16:colId xmlns:a16="http://schemas.microsoft.com/office/drawing/2014/main" val="2061664572"/>
                    </a:ext>
                  </a:extLst>
                </a:gridCol>
                <a:gridCol w="1256023">
                  <a:extLst>
                    <a:ext uri="{9D8B030D-6E8A-4147-A177-3AD203B41FA5}">
                      <a16:colId xmlns:a16="http://schemas.microsoft.com/office/drawing/2014/main" val="4239672957"/>
                    </a:ext>
                  </a:extLst>
                </a:gridCol>
                <a:gridCol w="1256023">
                  <a:extLst>
                    <a:ext uri="{9D8B030D-6E8A-4147-A177-3AD203B41FA5}">
                      <a16:colId xmlns:a16="http://schemas.microsoft.com/office/drawing/2014/main" val="1991757762"/>
                    </a:ext>
                  </a:extLst>
                </a:gridCol>
                <a:gridCol w="1256023">
                  <a:extLst>
                    <a:ext uri="{9D8B030D-6E8A-4147-A177-3AD203B41FA5}">
                      <a16:colId xmlns:a16="http://schemas.microsoft.com/office/drawing/2014/main" val="179241809"/>
                    </a:ext>
                  </a:extLst>
                </a:gridCol>
              </a:tblGrid>
              <a:tr h="979997">
                <a:tc>
                  <a:txBody>
                    <a:bodyPr/>
                    <a:lstStyle/>
                    <a:p>
                      <a:pPr algn="ctr" fontAlgn="b"/>
                      <a:r>
                        <a:rPr lang="en-GB" sz="1400" b="1" u="none" strike="noStrike" dirty="0">
                          <a:solidFill>
                            <a:schemeClr val="bg1"/>
                          </a:solidFill>
                          <a:effectLst/>
                          <a:latin typeface="Arial" panose="020B0604020202020204" pitchFamily="34" charset="0"/>
                          <a:cs typeface="Arial" panose="020B0604020202020204" pitchFamily="34" charset="0"/>
                        </a:rPr>
                        <a:t>SCP</a:t>
                      </a:r>
                      <a:endParaRPr lang="en-GB" sz="1400" b="1" i="0" u="none" strike="noStrike" dirty="0">
                        <a:solidFill>
                          <a:schemeClr val="bg1"/>
                        </a:solidFill>
                        <a:effectLst/>
                        <a:latin typeface="Arial" panose="020B0604020202020204" pitchFamily="34" charset="0"/>
                        <a:cs typeface="Arial" panose="020B0604020202020204" pitchFamily="34" charset="0"/>
                      </a:endParaRPr>
                    </a:p>
                  </a:txBody>
                  <a:tcPr marL="7385" marR="7385" marT="7385" marB="0" anchor="ctr">
                    <a:solidFill>
                      <a:schemeClr val="bg1">
                        <a:lumMod val="50000"/>
                      </a:schemeClr>
                    </a:solidFill>
                  </a:tcPr>
                </a:tc>
                <a:tc>
                  <a:txBody>
                    <a:bodyPr/>
                    <a:lstStyle/>
                    <a:p>
                      <a:pPr algn="ctr" fontAlgn="b"/>
                      <a:r>
                        <a:rPr lang="en-GB" sz="1400" b="1" u="none" strike="noStrike" dirty="0">
                          <a:solidFill>
                            <a:schemeClr val="bg1"/>
                          </a:solidFill>
                          <a:effectLst/>
                          <a:latin typeface="Arial" panose="020B0604020202020204" pitchFamily="34" charset="0"/>
                          <a:cs typeface="Arial" panose="020B0604020202020204" pitchFamily="34" charset="0"/>
                        </a:rPr>
                        <a:t>2020 Outer London</a:t>
                      </a:r>
                    </a:p>
                    <a:p>
                      <a:pPr algn="ctr" fontAlgn="b"/>
                      <a:r>
                        <a:rPr lang="en-GB" sz="1400" b="1" i="0" u="none" strike="noStrike" dirty="0">
                          <a:solidFill>
                            <a:schemeClr val="bg1"/>
                          </a:solidFill>
                          <a:effectLst/>
                          <a:latin typeface="Arial" panose="020B0604020202020204" pitchFamily="34" charset="0"/>
                          <a:cs typeface="Arial" panose="020B0604020202020204" pitchFamily="34" charset="0"/>
                        </a:rPr>
                        <a:t>(annual)</a:t>
                      </a:r>
                    </a:p>
                  </a:txBody>
                  <a:tcPr marL="7385" marR="7385" marT="7385" marB="0" anchor="ctr">
                    <a:solidFill>
                      <a:schemeClr val="accent3"/>
                    </a:solidFill>
                  </a:tcPr>
                </a:tc>
                <a:tc>
                  <a:txBody>
                    <a:bodyPr/>
                    <a:lstStyle/>
                    <a:p>
                      <a:pPr algn="ctr" fontAlgn="b"/>
                      <a:r>
                        <a:rPr lang="en-GB" sz="1400" b="1" u="none" strike="noStrike" dirty="0">
                          <a:solidFill>
                            <a:schemeClr val="bg1"/>
                          </a:solidFill>
                          <a:effectLst/>
                          <a:latin typeface="Arial" panose="020B0604020202020204" pitchFamily="34" charset="0"/>
                          <a:cs typeface="Arial" panose="020B0604020202020204" pitchFamily="34" charset="0"/>
                        </a:rPr>
                        <a:t>2021 Outer London</a:t>
                      </a:r>
                    </a:p>
                    <a:p>
                      <a:pPr marL="0" marR="0" lvl="0" indent="0" algn="ctr" defTabSz="914400" rtl="0" eaLnBrk="1" fontAlgn="b" latinLnBrk="0" hangingPunct="1">
                        <a:lnSpc>
                          <a:spcPct val="100000"/>
                        </a:lnSpc>
                        <a:spcBef>
                          <a:spcPts val="0"/>
                        </a:spcBef>
                        <a:spcAft>
                          <a:spcPts val="0"/>
                        </a:spcAft>
                        <a:buClrTx/>
                        <a:buSzTx/>
                        <a:buFontTx/>
                        <a:buNone/>
                        <a:tabLst/>
                        <a:defRPr/>
                      </a:pPr>
                      <a:r>
                        <a:rPr lang="en-GB" sz="1400" b="1" i="0" u="none" strike="noStrike" dirty="0">
                          <a:solidFill>
                            <a:schemeClr val="bg1"/>
                          </a:solidFill>
                          <a:effectLst/>
                          <a:latin typeface="Arial" panose="020B0604020202020204" pitchFamily="34" charset="0"/>
                          <a:cs typeface="Arial" panose="020B0604020202020204" pitchFamily="34" charset="0"/>
                        </a:rPr>
                        <a:t>(annual)</a:t>
                      </a:r>
                    </a:p>
                  </a:txBody>
                  <a:tcPr marL="7385" marR="7385" marT="7385" marB="0" anchor="ctr">
                    <a:solidFill>
                      <a:schemeClr val="accent3"/>
                    </a:solidFill>
                  </a:tcPr>
                </a:tc>
                <a:tc>
                  <a:txBody>
                    <a:bodyPr/>
                    <a:lstStyle/>
                    <a:p>
                      <a:pPr algn="ctr" fontAlgn="b"/>
                      <a:r>
                        <a:rPr lang="en-GB" sz="1400" b="1" u="none" strike="noStrike" dirty="0">
                          <a:solidFill>
                            <a:schemeClr val="bg1"/>
                          </a:solidFill>
                          <a:effectLst/>
                          <a:latin typeface="Arial" panose="020B0604020202020204" pitchFamily="34" charset="0"/>
                          <a:cs typeface="Arial" panose="020B0604020202020204" pitchFamily="34" charset="0"/>
                        </a:rPr>
                        <a:t>2021 Cash Increase Outer</a:t>
                      </a:r>
                      <a:endParaRPr lang="en-GB" sz="1400" b="1" i="0" u="none" strike="noStrike" dirty="0">
                        <a:solidFill>
                          <a:schemeClr val="bg1"/>
                        </a:solidFill>
                        <a:effectLst/>
                        <a:latin typeface="Arial" panose="020B0604020202020204" pitchFamily="34" charset="0"/>
                        <a:cs typeface="Arial" panose="020B0604020202020204" pitchFamily="34" charset="0"/>
                      </a:endParaRPr>
                    </a:p>
                  </a:txBody>
                  <a:tcPr marL="7385" marR="7385" marT="7385" marB="0" anchor="ctr">
                    <a:solidFill>
                      <a:schemeClr val="accent3"/>
                    </a:solidFill>
                  </a:tcPr>
                </a:tc>
                <a:tc>
                  <a:txBody>
                    <a:bodyPr/>
                    <a:lstStyle/>
                    <a:p>
                      <a:pPr algn="ctr" fontAlgn="b"/>
                      <a:r>
                        <a:rPr lang="en-GB" sz="1400" b="1" u="none" strike="noStrike" dirty="0">
                          <a:solidFill>
                            <a:schemeClr val="bg1"/>
                          </a:solidFill>
                          <a:effectLst/>
                          <a:latin typeface="Arial" panose="020B0604020202020204" pitchFamily="34" charset="0"/>
                          <a:cs typeface="Arial" panose="020B0604020202020204" pitchFamily="34" charset="0"/>
                        </a:rPr>
                        <a:t>2020 Inner London</a:t>
                      </a:r>
                    </a:p>
                    <a:p>
                      <a:pPr marL="0" marR="0" lvl="0" indent="0" algn="ctr" defTabSz="914400" rtl="0" eaLnBrk="1" fontAlgn="b" latinLnBrk="0" hangingPunct="1">
                        <a:lnSpc>
                          <a:spcPct val="100000"/>
                        </a:lnSpc>
                        <a:spcBef>
                          <a:spcPts val="0"/>
                        </a:spcBef>
                        <a:spcAft>
                          <a:spcPts val="0"/>
                        </a:spcAft>
                        <a:buClrTx/>
                        <a:buSzTx/>
                        <a:buFontTx/>
                        <a:buNone/>
                        <a:tabLst/>
                        <a:defRPr/>
                      </a:pPr>
                      <a:r>
                        <a:rPr lang="en-GB" sz="1400" b="1" i="0" u="none" strike="noStrike" dirty="0">
                          <a:solidFill>
                            <a:schemeClr val="bg1"/>
                          </a:solidFill>
                          <a:effectLst/>
                          <a:latin typeface="Arial" panose="020B0604020202020204" pitchFamily="34" charset="0"/>
                          <a:cs typeface="Arial" panose="020B0604020202020204" pitchFamily="34" charset="0"/>
                        </a:rPr>
                        <a:t>(annual)</a:t>
                      </a:r>
                    </a:p>
                  </a:txBody>
                  <a:tcPr marL="7385" marR="7385" marT="7385" marB="0" anchor="ctr">
                    <a:solidFill>
                      <a:srgbClr val="7030A0"/>
                    </a:solidFill>
                  </a:tcPr>
                </a:tc>
                <a:tc>
                  <a:txBody>
                    <a:bodyPr/>
                    <a:lstStyle/>
                    <a:p>
                      <a:pPr algn="ctr" fontAlgn="b"/>
                      <a:r>
                        <a:rPr lang="en-GB" sz="1400" b="1" u="none" strike="noStrike" dirty="0">
                          <a:solidFill>
                            <a:schemeClr val="bg1"/>
                          </a:solidFill>
                          <a:effectLst/>
                          <a:latin typeface="Arial" panose="020B0604020202020204" pitchFamily="34" charset="0"/>
                          <a:cs typeface="Arial" panose="020B0604020202020204" pitchFamily="34" charset="0"/>
                        </a:rPr>
                        <a:t>2021 Inner London</a:t>
                      </a:r>
                    </a:p>
                    <a:p>
                      <a:pPr algn="ctr" fontAlgn="b"/>
                      <a:r>
                        <a:rPr lang="en-GB" sz="1400" b="1" i="0" u="none" strike="noStrike" dirty="0">
                          <a:solidFill>
                            <a:schemeClr val="bg1"/>
                          </a:solidFill>
                          <a:effectLst/>
                          <a:latin typeface="Arial" panose="020B0604020202020204" pitchFamily="34" charset="0"/>
                          <a:cs typeface="Arial" panose="020B0604020202020204" pitchFamily="34" charset="0"/>
                        </a:rPr>
                        <a:t>(annual)</a:t>
                      </a:r>
                    </a:p>
                  </a:txBody>
                  <a:tcPr marL="7385" marR="7385" marT="7385" marB="0" anchor="ctr">
                    <a:solidFill>
                      <a:srgbClr val="7030A0"/>
                    </a:solidFill>
                  </a:tcPr>
                </a:tc>
                <a:tc>
                  <a:txBody>
                    <a:bodyPr/>
                    <a:lstStyle/>
                    <a:p>
                      <a:pPr algn="ctr" fontAlgn="b"/>
                      <a:r>
                        <a:rPr lang="en-GB" sz="1400" b="1" u="none" strike="noStrike" dirty="0">
                          <a:solidFill>
                            <a:schemeClr val="bg1"/>
                          </a:solidFill>
                          <a:effectLst/>
                          <a:latin typeface="Arial" panose="020B0604020202020204" pitchFamily="34" charset="0"/>
                          <a:cs typeface="Arial" panose="020B0604020202020204" pitchFamily="34" charset="0"/>
                        </a:rPr>
                        <a:t>2021 Cash Increase Inner</a:t>
                      </a:r>
                      <a:endParaRPr lang="en-GB" sz="1400" b="1" i="0" u="none" strike="noStrike" dirty="0">
                        <a:solidFill>
                          <a:schemeClr val="bg1"/>
                        </a:solidFill>
                        <a:effectLst/>
                        <a:latin typeface="Arial" panose="020B0604020202020204" pitchFamily="34" charset="0"/>
                        <a:cs typeface="Arial" panose="020B0604020202020204" pitchFamily="34" charset="0"/>
                      </a:endParaRPr>
                    </a:p>
                  </a:txBody>
                  <a:tcPr marL="7385" marR="7385" marT="7385" marB="0" anchor="ctr">
                    <a:solidFill>
                      <a:srgbClr val="7030A0"/>
                    </a:solidFill>
                  </a:tcPr>
                </a:tc>
                <a:extLst>
                  <a:ext uri="{0D108BD9-81ED-4DB2-BD59-A6C34878D82A}">
                    <a16:rowId xmlns:a16="http://schemas.microsoft.com/office/drawing/2014/main" val="1977400104"/>
                  </a:ext>
                </a:extLst>
              </a:tr>
              <a:tr h="333196">
                <a:tc>
                  <a:txBody>
                    <a:bodyPr/>
                    <a:lstStyle/>
                    <a:p>
                      <a:pPr algn="ctr" fontAlgn="b"/>
                      <a:r>
                        <a:rPr lang="en-GB" sz="1400" b="1" u="none" strike="noStrike" dirty="0">
                          <a:effectLst/>
                          <a:latin typeface="Arial" panose="020B0604020202020204" pitchFamily="34" charset="0"/>
                          <a:cs typeface="Arial" panose="020B0604020202020204" pitchFamily="34" charset="0"/>
                        </a:rPr>
                        <a:t>1</a:t>
                      </a:r>
                      <a:endParaRPr lang="en-GB" sz="1400" b="1"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bg1">
                        <a:lumMod val="85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£20,658.00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£21,226.10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£568.10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£21,816</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a:effectLst/>
                          <a:latin typeface="Arial" panose="020B0604020202020204" pitchFamily="34" charset="0"/>
                          <a:cs typeface="Arial" panose="020B0604020202020204" pitchFamily="34" charset="0"/>
                        </a:rPr>
                        <a:t>£22,415.94</a:t>
                      </a:r>
                      <a:endParaRPr lang="en-GB" sz="1400" b="0" i="0" u="none" strike="noStrike">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£599.94</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extLst>
                  <a:ext uri="{0D108BD9-81ED-4DB2-BD59-A6C34878D82A}">
                    <a16:rowId xmlns:a16="http://schemas.microsoft.com/office/drawing/2014/main" val="4151734972"/>
                  </a:ext>
                </a:extLst>
              </a:tr>
              <a:tr h="333196">
                <a:tc>
                  <a:txBody>
                    <a:bodyPr/>
                    <a:lstStyle/>
                    <a:p>
                      <a:pPr algn="ctr" fontAlgn="b"/>
                      <a:r>
                        <a:rPr lang="en-GB" sz="1400" b="1" u="none" strike="noStrike" dirty="0">
                          <a:effectLst/>
                          <a:latin typeface="Arial" panose="020B0604020202020204" pitchFamily="34" charset="0"/>
                          <a:cs typeface="Arial" panose="020B0604020202020204" pitchFamily="34" charset="0"/>
                        </a:rPr>
                        <a:t>2</a:t>
                      </a:r>
                      <a:endParaRPr lang="en-GB" sz="1400" b="1"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bg1">
                        <a:lumMod val="85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£21,030.00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£21,398.03</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£368.03</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£22,209</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a:effectLst/>
                          <a:latin typeface="Arial" panose="020B0604020202020204" pitchFamily="34" charset="0"/>
                          <a:cs typeface="Arial" panose="020B0604020202020204" pitchFamily="34" charset="0"/>
                        </a:rPr>
                        <a:t>£22,597.66</a:t>
                      </a:r>
                      <a:endParaRPr lang="en-GB" sz="1400" b="0" i="0" u="none" strike="noStrike">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£388.66</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extLst>
                  <a:ext uri="{0D108BD9-81ED-4DB2-BD59-A6C34878D82A}">
                    <a16:rowId xmlns:a16="http://schemas.microsoft.com/office/drawing/2014/main" val="3027689770"/>
                  </a:ext>
                </a:extLst>
              </a:tr>
              <a:tr h="333196">
                <a:tc>
                  <a:txBody>
                    <a:bodyPr/>
                    <a:lstStyle/>
                    <a:p>
                      <a:pPr algn="ctr" fontAlgn="b"/>
                      <a:r>
                        <a:rPr lang="en-GB" sz="1400" b="1" u="none" strike="noStrike" dirty="0">
                          <a:effectLst/>
                          <a:latin typeface="Arial" panose="020B0604020202020204" pitchFamily="34" charset="0"/>
                          <a:cs typeface="Arial" panose="020B0604020202020204" pitchFamily="34" charset="0"/>
                        </a:rPr>
                        <a:t>6</a:t>
                      </a:r>
                      <a:endParaRPr lang="en-GB" sz="1400" b="1"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bg1">
                        <a:lumMod val="85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£22,587.00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£22,982.27</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£395.27</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£23,850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a:effectLst/>
                          <a:latin typeface="Arial" panose="020B0604020202020204" pitchFamily="34" charset="0"/>
                          <a:cs typeface="Arial" panose="020B0604020202020204" pitchFamily="34" charset="0"/>
                        </a:rPr>
                        <a:t>£24,267.38</a:t>
                      </a:r>
                      <a:endParaRPr lang="en-GB" sz="1400" b="0" i="0" u="none" strike="noStrike">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£417.38</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extLst>
                  <a:ext uri="{0D108BD9-81ED-4DB2-BD59-A6C34878D82A}">
                    <a16:rowId xmlns:a16="http://schemas.microsoft.com/office/drawing/2014/main" val="544553154"/>
                  </a:ext>
                </a:extLst>
              </a:tr>
              <a:tr h="333196">
                <a:tc>
                  <a:txBody>
                    <a:bodyPr/>
                    <a:lstStyle/>
                    <a:p>
                      <a:pPr algn="ctr" fontAlgn="b"/>
                      <a:r>
                        <a:rPr lang="en-GB" sz="1400" b="1" u="none" strike="noStrike" dirty="0">
                          <a:effectLst/>
                          <a:latin typeface="Arial" panose="020B0604020202020204" pitchFamily="34" charset="0"/>
                          <a:cs typeface="Arial" panose="020B0604020202020204" pitchFamily="34" charset="0"/>
                        </a:rPr>
                        <a:t>12</a:t>
                      </a:r>
                      <a:endParaRPr lang="en-GB" sz="1400" b="1"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bg1">
                        <a:lumMod val="85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£25,137.00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£25,576.90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£439.90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a:effectLst/>
                          <a:latin typeface="Arial" panose="020B0604020202020204" pitchFamily="34" charset="0"/>
                          <a:cs typeface="Arial" panose="020B0604020202020204" pitchFamily="34" charset="0"/>
                        </a:rPr>
                        <a:t>£26,544</a:t>
                      </a:r>
                      <a:endParaRPr lang="en-GB" sz="1400" b="0" i="0" u="none" strike="noStrike">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a:effectLst/>
                          <a:latin typeface="Arial" panose="020B0604020202020204" pitchFamily="34" charset="0"/>
                          <a:cs typeface="Arial" panose="020B0604020202020204" pitchFamily="34" charset="0"/>
                        </a:rPr>
                        <a:t>£27,008.52</a:t>
                      </a:r>
                      <a:endParaRPr lang="en-GB" sz="1400" b="0" i="0" u="none" strike="noStrike">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£464.52</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extLst>
                  <a:ext uri="{0D108BD9-81ED-4DB2-BD59-A6C34878D82A}">
                    <a16:rowId xmlns:a16="http://schemas.microsoft.com/office/drawing/2014/main" val="2897697388"/>
                  </a:ext>
                </a:extLst>
              </a:tr>
              <a:tr h="333196">
                <a:tc>
                  <a:txBody>
                    <a:bodyPr/>
                    <a:lstStyle/>
                    <a:p>
                      <a:pPr algn="ctr" fontAlgn="b"/>
                      <a:r>
                        <a:rPr lang="en-GB" sz="1400" b="1" u="none" strike="noStrike" dirty="0">
                          <a:effectLst/>
                          <a:latin typeface="Arial" panose="020B0604020202020204" pitchFamily="34" charset="0"/>
                          <a:cs typeface="Arial" panose="020B0604020202020204" pitchFamily="34" charset="0"/>
                        </a:rPr>
                        <a:t>20</a:t>
                      </a:r>
                      <a:endParaRPr lang="en-GB" sz="1400" b="1"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bg1">
                        <a:lumMod val="85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£28,992.00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£29,499.36</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£507.36</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a:effectLst/>
                          <a:latin typeface="Arial" panose="020B0604020202020204" pitchFamily="34" charset="0"/>
                          <a:cs typeface="Arial" panose="020B0604020202020204" pitchFamily="34" charset="0"/>
                        </a:rPr>
                        <a:t>£30,618</a:t>
                      </a:r>
                      <a:endParaRPr lang="en-GB" sz="1400" b="0" i="0" u="none" strike="noStrike">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£31,153.82</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£535.82</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extLst>
                  <a:ext uri="{0D108BD9-81ED-4DB2-BD59-A6C34878D82A}">
                    <a16:rowId xmlns:a16="http://schemas.microsoft.com/office/drawing/2014/main" val="736423296"/>
                  </a:ext>
                </a:extLst>
              </a:tr>
              <a:tr h="333196">
                <a:tc>
                  <a:txBody>
                    <a:bodyPr/>
                    <a:lstStyle/>
                    <a:p>
                      <a:pPr algn="ctr" fontAlgn="b"/>
                      <a:r>
                        <a:rPr lang="en-GB" sz="1400" b="1" u="none" strike="noStrike" dirty="0">
                          <a:effectLst/>
                          <a:latin typeface="Arial" panose="020B0604020202020204" pitchFamily="34" charset="0"/>
                          <a:cs typeface="Arial" panose="020B0604020202020204" pitchFamily="34" charset="0"/>
                        </a:rPr>
                        <a:t>26</a:t>
                      </a:r>
                      <a:endParaRPr lang="en-GB" sz="1400" b="1"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bg1">
                        <a:lumMod val="85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£32,418.00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a:effectLst/>
                          <a:latin typeface="Arial" panose="020B0604020202020204" pitchFamily="34" charset="0"/>
                          <a:cs typeface="Arial" panose="020B0604020202020204" pitchFamily="34" charset="0"/>
                        </a:rPr>
                        <a:t>£32,985.32</a:t>
                      </a:r>
                      <a:endParaRPr lang="en-GB" sz="1400" b="0" i="0" u="none" strike="noStrike">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£567.32</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a:effectLst/>
                          <a:latin typeface="Arial" panose="020B0604020202020204" pitchFamily="34" charset="0"/>
                          <a:cs typeface="Arial" panose="020B0604020202020204" pitchFamily="34" charset="0"/>
                        </a:rPr>
                        <a:t>£34,074</a:t>
                      </a:r>
                      <a:endParaRPr lang="en-GB" sz="1400" b="0" i="0" u="none" strike="noStrike">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£34,670.30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£596.30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extLst>
                  <a:ext uri="{0D108BD9-81ED-4DB2-BD59-A6C34878D82A}">
                    <a16:rowId xmlns:a16="http://schemas.microsoft.com/office/drawing/2014/main" val="3284373324"/>
                  </a:ext>
                </a:extLst>
              </a:tr>
              <a:tr h="333196">
                <a:tc>
                  <a:txBody>
                    <a:bodyPr/>
                    <a:lstStyle/>
                    <a:p>
                      <a:pPr algn="ctr" fontAlgn="b"/>
                      <a:r>
                        <a:rPr lang="en-GB" sz="1400" b="1" u="none" strike="noStrike" dirty="0">
                          <a:effectLst/>
                          <a:latin typeface="Arial" panose="020B0604020202020204" pitchFamily="34" charset="0"/>
                          <a:cs typeface="Arial" panose="020B0604020202020204" pitchFamily="34" charset="0"/>
                        </a:rPr>
                        <a:t>36</a:t>
                      </a:r>
                      <a:endParaRPr lang="en-GB" sz="1400" b="1"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bg1">
                        <a:lumMod val="85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£41,850.00</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£42,582.38</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£732.38</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3">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£42,609</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£43,354.66</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tc>
                  <a:txBody>
                    <a:bodyPr/>
                    <a:lstStyle/>
                    <a:p>
                      <a:pPr algn="ctr" fontAlgn="b"/>
                      <a:r>
                        <a:rPr lang="en-GB" sz="1400" u="none" strike="noStrike" dirty="0">
                          <a:effectLst/>
                          <a:latin typeface="Arial" panose="020B0604020202020204" pitchFamily="34" charset="0"/>
                          <a:cs typeface="Arial" panose="020B0604020202020204" pitchFamily="34" charset="0"/>
                        </a:rPr>
                        <a:t>£745.66</a:t>
                      </a:r>
                      <a:endParaRPr lang="en-GB" sz="1400" b="0" i="0" u="none" strike="noStrike" dirty="0">
                        <a:solidFill>
                          <a:srgbClr val="000000"/>
                        </a:solidFill>
                        <a:effectLst/>
                        <a:latin typeface="Arial" panose="020B0604020202020204" pitchFamily="34" charset="0"/>
                        <a:cs typeface="Arial" panose="020B0604020202020204" pitchFamily="34" charset="0"/>
                      </a:endParaRPr>
                    </a:p>
                  </a:txBody>
                  <a:tcPr marL="7385" marR="7385" marT="7385" marB="0" anchor="b">
                    <a:solidFill>
                      <a:schemeClr val="accent4">
                        <a:lumMod val="20000"/>
                        <a:lumOff val="80000"/>
                      </a:schemeClr>
                    </a:solidFill>
                  </a:tcPr>
                </a:tc>
                <a:extLst>
                  <a:ext uri="{0D108BD9-81ED-4DB2-BD59-A6C34878D82A}">
                    <a16:rowId xmlns:a16="http://schemas.microsoft.com/office/drawing/2014/main" val="711132634"/>
                  </a:ext>
                </a:extLst>
              </a:tr>
            </a:tbl>
          </a:graphicData>
        </a:graphic>
      </p:graphicFrame>
    </p:spTree>
    <p:extLst>
      <p:ext uri="{BB962C8B-B14F-4D97-AF65-F5344CB8AC3E}">
        <p14:creationId xmlns:p14="http://schemas.microsoft.com/office/powerpoint/2010/main" val="3510756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4294967295"/>
          </p:nvPr>
        </p:nvSpPr>
        <p:spPr>
          <a:xfrm>
            <a:off x="557808" y="1131590"/>
            <a:ext cx="8028384" cy="3787774"/>
          </a:xfrm>
          <a:prstGeom prst="rect">
            <a:avLst/>
          </a:prstGeom>
        </p:spPr>
        <p:txBody>
          <a:bodyPr lIns="91440" tIns="45720" rIns="91440" bIns="45720" anchor="t">
            <a:noAutofit/>
          </a:bodyPr>
          <a:lstStyle/>
          <a:p>
            <a:pPr>
              <a:buNone/>
            </a:pPr>
            <a:r>
              <a:rPr lang="en-GB" sz="2600" b="1" dirty="0">
                <a:solidFill>
                  <a:srgbClr val="7030A0"/>
                </a:solidFill>
                <a:latin typeface="Arial" panose="020B0604020202020204" pitchFamily="34" charset="0"/>
                <a:cs typeface="Arial" pitchFamily="34" charset="0"/>
              </a:rPr>
              <a:t>What is the NJC?</a:t>
            </a:r>
            <a:endParaRPr lang="en-GB" sz="2600" dirty="0">
              <a:latin typeface="Arial" panose="020B0604020202020204" pitchFamily="34" charset="0"/>
              <a:cs typeface="Arial" pitchFamily="34" charset="0"/>
            </a:endParaRPr>
          </a:p>
          <a:p>
            <a:r>
              <a:rPr lang="en-GB" sz="2600" dirty="0">
                <a:latin typeface="Arial"/>
                <a:cs typeface="Arial"/>
              </a:rPr>
              <a:t>The NJC is made up of unions and employers – it negotiates local government pay</a:t>
            </a:r>
          </a:p>
          <a:p>
            <a:r>
              <a:rPr lang="en-GB" sz="2600" dirty="0">
                <a:latin typeface="Arial"/>
                <a:cs typeface="Arial"/>
              </a:rPr>
              <a:t>Unions submit a pay claim every year and employers respond with a pay offer</a:t>
            </a:r>
            <a:endParaRPr lang="en-GB" sz="2600" dirty="0">
              <a:latin typeface="Arial" panose="020B0604020202020204" pitchFamily="34" charset="0"/>
              <a:cs typeface="Arial" pitchFamily="34" charset="0"/>
            </a:endParaRPr>
          </a:p>
          <a:p>
            <a:r>
              <a:rPr lang="en-GB" sz="2600" dirty="0">
                <a:latin typeface="Arial"/>
                <a:cs typeface="Arial"/>
              </a:rPr>
              <a:t>UNISON consults members on the pay offer</a:t>
            </a:r>
            <a:endParaRPr lang="en-US" sz="2600" dirty="0">
              <a:latin typeface="Arial"/>
              <a:ea typeface="+mn-lt"/>
              <a:cs typeface="Arial"/>
            </a:endParaRPr>
          </a:p>
          <a:p>
            <a:r>
              <a:rPr lang="en-GB" sz="2600" dirty="0">
                <a:latin typeface="Arial"/>
                <a:cs typeface="Arial"/>
              </a:rPr>
              <a:t>Pay awards are applied to the NJC pay spine - used by employers to construct local pay grades</a:t>
            </a:r>
            <a:endParaRPr lang="en-GB" dirty="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3">
            <a:extLst>
              <a:ext uri="{FF2B5EF4-FFF2-40B4-BE49-F238E27FC236}">
                <a16:creationId xmlns:a16="http://schemas.microsoft.com/office/drawing/2014/main" id="{37F485DA-BDC1-4A04-95F9-1321EE8CC031}"/>
              </a:ext>
            </a:extLst>
          </p:cNvPr>
          <p:cNvSpPr txBox="1">
            <a:spLocks/>
          </p:cNvSpPr>
          <p:nvPr/>
        </p:nvSpPr>
        <p:spPr>
          <a:xfrm>
            <a:off x="2267744" y="3435846"/>
            <a:ext cx="7913927" cy="3959477"/>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endParaRPr lang="en-GB" sz="2600" dirty="0">
              <a:latin typeface="Arial"/>
              <a:cs typeface="Calibri"/>
            </a:endParaRPr>
          </a:p>
        </p:txBody>
      </p:sp>
      <p:sp>
        <p:nvSpPr>
          <p:cNvPr id="6" name="Content Placeholder 3">
            <a:extLst>
              <a:ext uri="{FF2B5EF4-FFF2-40B4-BE49-F238E27FC236}">
                <a16:creationId xmlns:a16="http://schemas.microsoft.com/office/drawing/2014/main" id="{9E61C806-FB3C-4E14-90AB-08D5D132B135}"/>
              </a:ext>
            </a:extLst>
          </p:cNvPr>
          <p:cNvSpPr txBox="1">
            <a:spLocks/>
          </p:cNvSpPr>
          <p:nvPr/>
        </p:nvSpPr>
        <p:spPr>
          <a:xfrm>
            <a:off x="557808" y="1131590"/>
            <a:ext cx="8478688" cy="3787774"/>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n-GB" sz="2600" b="1" dirty="0">
                <a:solidFill>
                  <a:srgbClr val="7030A0"/>
                </a:solidFill>
                <a:latin typeface="Arial"/>
                <a:cs typeface="Arial"/>
              </a:rPr>
              <a:t>Background to this year’s pay offer</a:t>
            </a:r>
          </a:p>
          <a:p>
            <a:r>
              <a:rPr lang="en-GB" sz="2600" dirty="0">
                <a:latin typeface="Arial"/>
                <a:ea typeface="+mn-lt"/>
                <a:cs typeface="+mn-lt"/>
              </a:rPr>
              <a:t>Local government workers have kept the country going during the Covid-19 crisis </a:t>
            </a:r>
          </a:p>
          <a:p>
            <a:r>
              <a:rPr lang="en-GB" sz="2600" dirty="0">
                <a:latin typeface="Arial"/>
                <a:ea typeface="+mn-lt"/>
                <a:cs typeface="+mn-lt"/>
              </a:rPr>
              <a:t>Their pay has lost 25% of its value since 2010</a:t>
            </a:r>
            <a:endParaRPr lang="en-GB" sz="2600" dirty="0">
              <a:latin typeface="Arial"/>
              <a:cs typeface="Calibri"/>
            </a:endParaRPr>
          </a:p>
          <a:p>
            <a:r>
              <a:rPr lang="en-GB" sz="2600" dirty="0">
                <a:latin typeface="Arial"/>
                <a:ea typeface="+mn-lt"/>
                <a:cs typeface="Arial"/>
              </a:rPr>
              <a:t>Government promised to “do whatever is necessary” to support local authorities through Covid-19</a:t>
            </a:r>
          </a:p>
          <a:p>
            <a:r>
              <a:rPr lang="en-GB" sz="2600" dirty="0">
                <a:latin typeface="Arial"/>
                <a:ea typeface="+mn-lt"/>
                <a:cs typeface="+mn-lt"/>
              </a:rPr>
              <a:t>The UK's recovery from Covid-19 cannot mean more public sector austerity</a:t>
            </a:r>
            <a:endParaRPr lang="en-GB" sz="2600" dirty="0">
              <a:latin typeface="Arial"/>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0F17EDFA-6989-4016-9787-F6AA79ADE924}"/>
              </a:ext>
            </a:extLst>
          </p:cNvPr>
          <p:cNvSpPr txBox="1">
            <a:spLocks/>
          </p:cNvSpPr>
          <p:nvPr/>
        </p:nvSpPr>
        <p:spPr>
          <a:xfrm>
            <a:off x="557808" y="1131590"/>
            <a:ext cx="8478688" cy="3787774"/>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sz="2600" b="1" dirty="0">
                <a:solidFill>
                  <a:srgbClr val="7030A0"/>
                </a:solidFill>
                <a:latin typeface="Arial"/>
                <a:cs typeface="Arial"/>
              </a:rPr>
              <a:t>The NJC Pay Claim 2021-22</a:t>
            </a:r>
          </a:p>
          <a:p>
            <a:pPr>
              <a:buNone/>
            </a:pPr>
            <a:r>
              <a:rPr lang="en-GB" sz="2600" b="1" dirty="0">
                <a:latin typeface="Arial"/>
                <a:cs typeface="Arial"/>
              </a:rPr>
              <a:t>UNISON and other unions asked for:</a:t>
            </a:r>
          </a:p>
          <a:p>
            <a:r>
              <a:rPr lang="en-GB" sz="2600" dirty="0">
                <a:latin typeface="Arial"/>
                <a:cs typeface="Arial"/>
              </a:rPr>
              <a:t>A 10% increase on all pay points</a:t>
            </a:r>
          </a:p>
          <a:p>
            <a:pPr marL="0" indent="0">
              <a:buNone/>
            </a:pPr>
            <a:r>
              <a:rPr lang="en-GB" sz="2600" b="1" dirty="0">
                <a:latin typeface="Arial"/>
                <a:cs typeface="Arial"/>
              </a:rPr>
              <a:t>An attached conditions claim also asked for:</a:t>
            </a:r>
          </a:p>
          <a:p>
            <a:r>
              <a:rPr lang="en-GB" sz="2600" dirty="0">
                <a:latin typeface="Arial"/>
                <a:cs typeface="Arial"/>
              </a:rPr>
              <a:t>A national agreement on homeworking policies</a:t>
            </a:r>
          </a:p>
          <a:p>
            <a:r>
              <a:rPr lang="en-GB" sz="2600" dirty="0">
                <a:latin typeface="Arial"/>
                <a:cs typeface="Arial"/>
              </a:rPr>
              <a:t>A reduction of the working week to 35 hours </a:t>
            </a:r>
          </a:p>
          <a:p>
            <a:r>
              <a:rPr lang="en-GB" sz="2600" dirty="0">
                <a:latin typeface="Arial"/>
                <a:cs typeface="Arial"/>
              </a:rPr>
              <a:t>Minimum of 25 days annual leave </a:t>
            </a:r>
          </a:p>
          <a:p>
            <a:r>
              <a:rPr lang="en-GB" sz="2600" dirty="0">
                <a:latin typeface="Arial"/>
                <a:cs typeface="Arial"/>
              </a:rPr>
              <a:t>A review of maternity/family leave provisions</a:t>
            </a:r>
          </a:p>
        </p:txBody>
      </p:sp>
    </p:spTree>
    <p:extLst>
      <p:ext uri="{BB962C8B-B14F-4D97-AF65-F5344CB8AC3E}">
        <p14:creationId xmlns:p14="http://schemas.microsoft.com/office/powerpoint/2010/main" val="419384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99470459-2FD0-4B67-8836-56F86A9A6FA3}"/>
              </a:ext>
            </a:extLst>
          </p:cNvPr>
          <p:cNvSpPr txBox="1">
            <a:spLocks/>
          </p:cNvSpPr>
          <p:nvPr/>
        </p:nvSpPr>
        <p:spPr>
          <a:xfrm>
            <a:off x="557808" y="1131590"/>
            <a:ext cx="8478688" cy="3787774"/>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sz="2600" b="1" dirty="0">
                <a:solidFill>
                  <a:srgbClr val="7030A0"/>
                </a:solidFill>
                <a:latin typeface="Arial" pitchFamily="34" charset="0"/>
                <a:cs typeface="Arial" pitchFamily="34" charset="0"/>
              </a:rPr>
              <a:t>NJC Pay Offer 2021-22</a:t>
            </a:r>
          </a:p>
          <a:p>
            <a:r>
              <a:rPr lang="en-GB" sz="2600" b="1" dirty="0">
                <a:latin typeface="Arial" pitchFamily="34" charset="0"/>
                <a:cs typeface="Arial" pitchFamily="34" charset="0"/>
              </a:rPr>
              <a:t>May 2021: </a:t>
            </a:r>
            <a:r>
              <a:rPr lang="en-GB" sz="2600" dirty="0">
                <a:latin typeface="Arial" pitchFamily="34" charset="0"/>
                <a:cs typeface="Arial" pitchFamily="34" charset="0"/>
              </a:rPr>
              <a:t>Employers made an offer of 1.5% </a:t>
            </a:r>
          </a:p>
          <a:p>
            <a:r>
              <a:rPr lang="en-GB" sz="2600" b="1" dirty="0">
                <a:latin typeface="Arial" pitchFamily="34" charset="0"/>
                <a:cs typeface="Arial" pitchFamily="34" charset="0"/>
              </a:rPr>
              <a:t>July 2021: </a:t>
            </a:r>
            <a:r>
              <a:rPr lang="en-GB" sz="2600" dirty="0">
                <a:latin typeface="Arial" pitchFamily="34" charset="0"/>
                <a:cs typeface="Arial" pitchFamily="34" charset="0"/>
              </a:rPr>
              <a:t>An increased offer of 1.75% was made, plus 2.75% for the lowest pay grade</a:t>
            </a:r>
          </a:p>
          <a:p>
            <a:pPr>
              <a:buNone/>
            </a:pPr>
            <a:r>
              <a:rPr lang="en-GB" sz="2600" b="1" dirty="0">
                <a:latin typeface="Arial" pitchFamily="34" charset="0"/>
                <a:cs typeface="Arial" pitchFamily="34" charset="0"/>
              </a:rPr>
              <a:t>The offer also included commitments to:</a:t>
            </a:r>
          </a:p>
          <a:p>
            <a:r>
              <a:rPr lang="en-GB" sz="2600" dirty="0">
                <a:latin typeface="Arial" pitchFamily="34" charset="0"/>
                <a:cs typeface="Arial" pitchFamily="34" charset="0"/>
              </a:rPr>
              <a:t>Joint guidance on homeworking and mental health</a:t>
            </a:r>
          </a:p>
          <a:p>
            <a:r>
              <a:rPr lang="en-GB" sz="2600" dirty="0">
                <a:latin typeface="Arial" pitchFamily="34" charset="0"/>
                <a:cs typeface="Arial" pitchFamily="34" charset="0"/>
              </a:rPr>
              <a:t>Incorporating statutory provisions on neo-natal leave and pay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CBA70A0D-7D5F-454D-A5BD-C23BA49E26C6}"/>
              </a:ext>
            </a:extLst>
          </p:cNvPr>
          <p:cNvGraphicFramePr>
            <a:graphicFrameLocks noGrp="1"/>
          </p:cNvGraphicFramePr>
          <p:nvPr>
            <p:extLst>
              <p:ext uri="{D42A27DB-BD31-4B8C-83A1-F6EECF244321}">
                <p14:modId xmlns:p14="http://schemas.microsoft.com/office/powerpoint/2010/main" val="373823677"/>
              </p:ext>
            </p:extLst>
          </p:nvPr>
        </p:nvGraphicFramePr>
        <p:xfrm>
          <a:off x="646888" y="2067694"/>
          <a:ext cx="7850224" cy="1442720"/>
        </p:xfrm>
        <a:graphic>
          <a:graphicData uri="http://schemas.openxmlformats.org/drawingml/2006/table">
            <a:tbl>
              <a:tblPr firstRow="1" bandRow="1">
                <a:tableStyleId>{00A15C55-8517-42AA-B614-E9B94910E393}</a:tableStyleId>
              </a:tblPr>
              <a:tblGrid>
                <a:gridCol w="3925112">
                  <a:extLst>
                    <a:ext uri="{9D8B030D-6E8A-4147-A177-3AD203B41FA5}">
                      <a16:colId xmlns:a16="http://schemas.microsoft.com/office/drawing/2014/main" val="4163738841"/>
                    </a:ext>
                  </a:extLst>
                </a:gridCol>
                <a:gridCol w="3925112">
                  <a:extLst>
                    <a:ext uri="{9D8B030D-6E8A-4147-A177-3AD203B41FA5}">
                      <a16:colId xmlns:a16="http://schemas.microsoft.com/office/drawing/2014/main" val="1841456440"/>
                    </a:ext>
                  </a:extLst>
                </a:gridCol>
              </a:tblGrid>
              <a:tr h="461888">
                <a:tc>
                  <a:txBody>
                    <a:bodyPr/>
                    <a:lstStyle/>
                    <a:p>
                      <a:pPr algn="ctr"/>
                      <a:r>
                        <a:rPr lang="en-GB" sz="2000" dirty="0">
                          <a:latin typeface="Arial" panose="020B0604020202020204" pitchFamily="34" charset="0"/>
                          <a:cs typeface="Arial" panose="020B0604020202020204" pitchFamily="34" charset="0"/>
                        </a:rPr>
                        <a:t>What we asked for on pay</a:t>
                      </a:r>
                      <a:endParaRPr lang="en-GB" sz="2000" dirty="0">
                        <a:solidFill>
                          <a:schemeClr val="bg1"/>
                        </a:solidFill>
                        <a:latin typeface="Arial" panose="020B0604020202020204" pitchFamily="34" charset="0"/>
                        <a:cs typeface="Arial" panose="020B0604020202020204" pitchFamily="34" charset="0"/>
                      </a:endParaRPr>
                    </a:p>
                  </a:txBody>
                  <a:tcPr anchor="ctr">
                    <a:solidFill>
                      <a:srgbClr val="7030A0"/>
                    </a:solidFill>
                  </a:tcPr>
                </a:tc>
                <a:tc>
                  <a:txBody>
                    <a:bodyPr/>
                    <a:lstStyle/>
                    <a:p>
                      <a:pPr algn="ctr"/>
                      <a:r>
                        <a:rPr lang="en-GB" sz="2000" dirty="0">
                          <a:latin typeface="Arial" panose="020B0604020202020204" pitchFamily="34" charset="0"/>
                          <a:cs typeface="Arial" panose="020B0604020202020204" pitchFamily="34" charset="0"/>
                        </a:rPr>
                        <a:t>What employers have </a:t>
                      </a:r>
                    </a:p>
                    <a:p>
                      <a:pPr algn="ctr"/>
                      <a:r>
                        <a:rPr lang="en-GB" sz="2000" dirty="0">
                          <a:latin typeface="Arial" panose="020B0604020202020204" pitchFamily="34" charset="0"/>
                          <a:cs typeface="Arial" panose="020B0604020202020204" pitchFamily="34" charset="0"/>
                        </a:rPr>
                        <a:t>offered on pay</a:t>
                      </a:r>
                      <a:endParaRPr lang="en-GB" sz="2000" dirty="0">
                        <a:solidFill>
                          <a:schemeClr val="bg1"/>
                        </a:solidFill>
                        <a:latin typeface="Arial" panose="020B0604020202020204" pitchFamily="34" charset="0"/>
                        <a:cs typeface="Arial" panose="020B0604020202020204" pitchFamily="34" charset="0"/>
                      </a:endParaRPr>
                    </a:p>
                  </a:txBody>
                  <a:tcPr anchor="ctr">
                    <a:solidFill>
                      <a:srgbClr val="7030A0"/>
                    </a:solidFill>
                  </a:tcPr>
                </a:tc>
                <a:extLst>
                  <a:ext uri="{0D108BD9-81ED-4DB2-BD59-A6C34878D82A}">
                    <a16:rowId xmlns:a16="http://schemas.microsoft.com/office/drawing/2014/main" val="3715396289"/>
                  </a:ext>
                </a:extLst>
              </a:tr>
              <a:tr h="370840">
                <a:tc rowSpan="2">
                  <a:txBody>
                    <a:bodyPr/>
                    <a:lstStyle/>
                    <a:p>
                      <a:pPr algn="l"/>
                      <a:r>
                        <a:rPr lang="en-GB" sz="1800" dirty="0">
                          <a:latin typeface="Arial" panose="020B0604020202020204" pitchFamily="34" charset="0"/>
                          <a:cs typeface="Arial" panose="020B0604020202020204" pitchFamily="34" charset="0"/>
                        </a:rPr>
                        <a:t>10% pay increase </a:t>
                      </a:r>
                      <a:r>
                        <a:rPr lang="en-GB" sz="1800" b="1" u="sng" dirty="0">
                          <a:latin typeface="Arial" panose="020B0604020202020204" pitchFamily="34" charset="0"/>
                          <a:cs typeface="Arial" panose="020B0604020202020204" pitchFamily="34" charset="0"/>
                        </a:rPr>
                        <a:t>for all</a:t>
                      </a:r>
                      <a:r>
                        <a:rPr lang="en-GB" sz="1800" b="0" u="none" dirty="0">
                          <a:latin typeface="Arial" panose="020B0604020202020204" pitchFamily="34" charset="0"/>
                          <a:cs typeface="Arial" panose="020B0604020202020204" pitchFamily="34" charset="0"/>
                        </a:rPr>
                        <a:t> pay</a:t>
                      </a:r>
                      <a:r>
                        <a:rPr lang="en-GB" sz="1800" dirty="0">
                          <a:latin typeface="Arial" panose="020B0604020202020204" pitchFamily="34" charset="0"/>
                          <a:cs typeface="Arial" panose="020B0604020202020204" pitchFamily="34" charset="0"/>
                        </a:rPr>
                        <a:t> points</a:t>
                      </a:r>
                      <a:endParaRPr lang="en-GB" sz="1800" dirty="0">
                        <a:solidFill>
                          <a:srgbClr val="00B050"/>
                        </a:solidFill>
                        <a:latin typeface="Arial" panose="020B0604020202020204" pitchFamily="34" charset="0"/>
                        <a:cs typeface="Arial" panose="020B0604020202020204" pitchFamily="34" charset="0"/>
                      </a:endParaRPr>
                    </a:p>
                  </a:txBody>
                  <a:tcPr anchor="ctr">
                    <a:solidFill>
                      <a:schemeClr val="accent4">
                        <a:lumMod val="20000"/>
                        <a:lumOff val="80000"/>
                      </a:schemeClr>
                    </a:solidFill>
                  </a:tcPr>
                </a:tc>
                <a:tc>
                  <a:txBody>
                    <a:bodyPr/>
                    <a:lstStyle/>
                    <a:p>
                      <a:pPr algn="l"/>
                      <a:r>
                        <a:rPr lang="en-GB" sz="1800" dirty="0">
                          <a:latin typeface="Arial" panose="020B0604020202020204" pitchFamily="34" charset="0"/>
                          <a:cs typeface="Arial" panose="020B0604020202020204" pitchFamily="34" charset="0"/>
                        </a:rPr>
                        <a:t>1.75% pay increase (SCP 2 and up)</a:t>
                      </a:r>
                    </a:p>
                  </a:txBody>
                  <a:tcPr>
                    <a:solidFill>
                      <a:schemeClr val="accent4">
                        <a:lumMod val="20000"/>
                        <a:lumOff val="80000"/>
                      </a:schemeClr>
                    </a:solidFill>
                  </a:tcPr>
                </a:tc>
                <a:extLst>
                  <a:ext uri="{0D108BD9-81ED-4DB2-BD59-A6C34878D82A}">
                    <a16:rowId xmlns:a16="http://schemas.microsoft.com/office/drawing/2014/main" val="2361825139"/>
                  </a:ext>
                </a:extLst>
              </a:tr>
              <a:tr h="3708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solidFill>
                          <a:srgbClr val="00B050"/>
                        </a:solidFill>
                        <a:latin typeface="Arial" panose="020B0604020202020204" pitchFamily="34" charset="0"/>
                        <a:cs typeface="Arial" panose="020B0604020202020204" pitchFamily="34" charset="0"/>
                      </a:endParaRPr>
                    </a:p>
                  </a:txBody>
                  <a:tcP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Arial" panose="020B0604020202020204" pitchFamily="34" charset="0"/>
                          <a:cs typeface="Arial" panose="020B0604020202020204" pitchFamily="34" charset="0"/>
                        </a:rPr>
                        <a:t>2.75% for lowest pay point (SCP 1)</a:t>
                      </a:r>
                      <a:endParaRPr lang="en-GB" sz="1800" dirty="0">
                        <a:solidFill>
                          <a:srgbClr val="7030A0"/>
                        </a:solidFill>
                        <a:latin typeface="Arial" panose="020B0604020202020204" pitchFamily="34" charset="0"/>
                        <a:cs typeface="Arial" panose="020B0604020202020204" pitchFamily="34" charset="0"/>
                      </a:endParaRPr>
                    </a:p>
                  </a:txBody>
                  <a:tcPr>
                    <a:solidFill>
                      <a:schemeClr val="accent4">
                        <a:lumMod val="20000"/>
                        <a:lumOff val="80000"/>
                      </a:schemeClr>
                    </a:solidFill>
                  </a:tcPr>
                </a:tc>
                <a:extLst>
                  <a:ext uri="{0D108BD9-81ED-4DB2-BD59-A6C34878D82A}">
                    <a16:rowId xmlns:a16="http://schemas.microsoft.com/office/drawing/2014/main" val="2680059211"/>
                  </a:ext>
                </a:extLst>
              </a:tr>
            </a:tbl>
          </a:graphicData>
        </a:graphic>
      </p:graphicFrame>
      <p:sp>
        <p:nvSpPr>
          <p:cNvPr id="8" name="Content Placeholder 3">
            <a:extLst>
              <a:ext uri="{FF2B5EF4-FFF2-40B4-BE49-F238E27FC236}">
                <a16:creationId xmlns:a16="http://schemas.microsoft.com/office/drawing/2014/main" id="{88AAA8F7-8A7E-4E86-8DA8-1A12340170A9}"/>
              </a:ext>
            </a:extLst>
          </p:cNvPr>
          <p:cNvSpPr txBox="1">
            <a:spLocks/>
          </p:cNvSpPr>
          <p:nvPr/>
        </p:nvSpPr>
        <p:spPr>
          <a:xfrm>
            <a:off x="557808" y="1131590"/>
            <a:ext cx="8478688" cy="648072"/>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sz="2600" b="1" dirty="0">
                <a:solidFill>
                  <a:srgbClr val="7030A0"/>
                </a:solidFill>
                <a:latin typeface="Arial" pitchFamily="34" charset="0"/>
                <a:cs typeface="Arial" pitchFamily="34" charset="0"/>
              </a:rPr>
              <a:t>The offer falls far short of our claim</a:t>
            </a:r>
          </a:p>
        </p:txBody>
      </p:sp>
    </p:spTree>
    <p:extLst>
      <p:ext uri="{BB962C8B-B14F-4D97-AF65-F5344CB8AC3E}">
        <p14:creationId xmlns:p14="http://schemas.microsoft.com/office/powerpoint/2010/main" val="1441719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63E51365-E609-4C22-90E1-E745E85BD805}"/>
              </a:ext>
            </a:extLst>
          </p:cNvPr>
          <p:cNvSpPr txBox="1">
            <a:spLocks/>
          </p:cNvSpPr>
          <p:nvPr/>
        </p:nvSpPr>
        <p:spPr>
          <a:xfrm>
            <a:off x="431540" y="1088494"/>
            <a:ext cx="7543824" cy="648072"/>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sz="2600" b="1" dirty="0">
                <a:solidFill>
                  <a:srgbClr val="7030A0"/>
                </a:solidFill>
                <a:latin typeface="Arial" pitchFamily="34" charset="0"/>
                <a:cs typeface="Arial" pitchFamily="34" charset="0"/>
              </a:rPr>
              <a:t>Comparing the claim with the offer </a:t>
            </a:r>
          </a:p>
        </p:txBody>
      </p:sp>
      <p:graphicFrame>
        <p:nvGraphicFramePr>
          <p:cNvPr id="3" name="Table 2">
            <a:extLst>
              <a:ext uri="{FF2B5EF4-FFF2-40B4-BE49-F238E27FC236}">
                <a16:creationId xmlns:a16="http://schemas.microsoft.com/office/drawing/2014/main" id="{729BCA6A-9342-4628-BFCF-AD26F2352084}"/>
              </a:ext>
            </a:extLst>
          </p:cNvPr>
          <p:cNvGraphicFramePr>
            <a:graphicFrameLocks noGrp="1"/>
          </p:cNvGraphicFramePr>
          <p:nvPr>
            <p:extLst>
              <p:ext uri="{D42A27DB-BD31-4B8C-83A1-F6EECF244321}">
                <p14:modId xmlns:p14="http://schemas.microsoft.com/office/powerpoint/2010/main" val="571553322"/>
              </p:ext>
            </p:extLst>
          </p:nvPr>
        </p:nvGraphicFramePr>
        <p:xfrm>
          <a:off x="431540" y="1736566"/>
          <a:ext cx="8280920" cy="3139440"/>
        </p:xfrm>
        <a:graphic>
          <a:graphicData uri="http://schemas.openxmlformats.org/drawingml/2006/table">
            <a:tbl>
              <a:tblPr firstRow="1" firstCol="1" bandRow="1">
                <a:tableStyleId>{5C22544A-7EE6-4342-B048-85BDC9FD1C3A}</a:tableStyleId>
              </a:tblPr>
              <a:tblGrid>
                <a:gridCol w="4140460">
                  <a:extLst>
                    <a:ext uri="{9D8B030D-6E8A-4147-A177-3AD203B41FA5}">
                      <a16:colId xmlns:a16="http://schemas.microsoft.com/office/drawing/2014/main" val="1308236271"/>
                    </a:ext>
                  </a:extLst>
                </a:gridCol>
                <a:gridCol w="4140460">
                  <a:extLst>
                    <a:ext uri="{9D8B030D-6E8A-4147-A177-3AD203B41FA5}">
                      <a16:colId xmlns:a16="http://schemas.microsoft.com/office/drawing/2014/main" val="4279938719"/>
                    </a:ext>
                  </a:extLst>
                </a:gridCol>
              </a:tblGrid>
              <a:tr h="0">
                <a:tc>
                  <a:txBody>
                    <a:bodyPr/>
                    <a:lstStyle/>
                    <a:p>
                      <a:pPr algn="ctr"/>
                      <a:r>
                        <a:rPr lang="en-GB" sz="2000" dirty="0">
                          <a:latin typeface="Arial" panose="020B0604020202020204" pitchFamily="34" charset="0"/>
                          <a:cs typeface="Arial" panose="020B0604020202020204" pitchFamily="34" charset="0"/>
                        </a:rPr>
                        <a:t>What we asked for on conditions</a:t>
                      </a:r>
                      <a:endParaRPr lang="en-GB" sz="2000" dirty="0">
                        <a:solidFill>
                          <a:schemeClr val="bg1"/>
                        </a:solidFill>
                        <a:latin typeface="Arial" panose="020B0604020202020204" pitchFamily="34" charset="0"/>
                        <a:cs typeface="Arial" panose="020B0604020202020204" pitchFamily="34" charset="0"/>
                      </a:endParaRPr>
                    </a:p>
                  </a:txBody>
                  <a:tcPr>
                    <a:solidFill>
                      <a:srgbClr val="7030A0"/>
                    </a:solidFill>
                  </a:tcPr>
                </a:tc>
                <a:tc>
                  <a:txBody>
                    <a:bodyPr/>
                    <a:lstStyle/>
                    <a:p>
                      <a:pPr algn="ctr"/>
                      <a:r>
                        <a:rPr lang="en-GB" sz="2000" dirty="0">
                          <a:latin typeface="Arial" panose="020B0604020202020204" pitchFamily="34" charset="0"/>
                          <a:cs typeface="Arial" panose="020B0604020202020204" pitchFamily="34" charset="0"/>
                        </a:rPr>
                        <a:t>What employers have offered on conditions</a:t>
                      </a:r>
                      <a:endParaRPr lang="en-GB" sz="2000" dirty="0">
                        <a:solidFill>
                          <a:schemeClr val="bg1"/>
                        </a:solidFill>
                        <a:latin typeface="Arial" panose="020B0604020202020204" pitchFamily="34" charset="0"/>
                        <a:cs typeface="Arial" panose="020B0604020202020204" pitchFamily="34" charset="0"/>
                      </a:endParaRPr>
                    </a:p>
                  </a:txBody>
                  <a:tcPr>
                    <a:solidFill>
                      <a:srgbClr val="7030A0"/>
                    </a:solidFill>
                  </a:tcPr>
                </a:tc>
                <a:extLst>
                  <a:ext uri="{0D108BD9-81ED-4DB2-BD59-A6C34878D82A}">
                    <a16:rowId xmlns:a16="http://schemas.microsoft.com/office/drawing/2014/main" val="3740944100"/>
                  </a:ext>
                </a:extLst>
              </a:tr>
              <a:tr h="0">
                <a:tc>
                  <a:txBody>
                    <a:bodyPr/>
                    <a:lstStyle/>
                    <a:p>
                      <a:r>
                        <a:rPr lang="en-GB" sz="1600" b="0" dirty="0">
                          <a:solidFill>
                            <a:schemeClr val="tx1"/>
                          </a:solidFill>
                          <a:latin typeface="Arial" panose="020B0604020202020204" pitchFamily="34" charset="0"/>
                          <a:cs typeface="Arial" panose="020B0604020202020204" pitchFamily="34" charset="0"/>
                        </a:rPr>
                        <a:t>National agreement on homeworking and allowances</a:t>
                      </a:r>
                    </a:p>
                  </a:txBody>
                  <a:tcPr marL="68580" marR="68580" marT="0" marB="0" anchor="ctr">
                    <a:solidFill>
                      <a:schemeClr val="accent4">
                        <a:lumMod val="20000"/>
                        <a:lumOff val="80000"/>
                      </a:schemeClr>
                    </a:solidFill>
                  </a:tcPr>
                </a:tc>
                <a:tc>
                  <a:txBody>
                    <a:bodyPr/>
                    <a:lstStyle/>
                    <a:p>
                      <a:r>
                        <a:rPr lang="en-GB" sz="1600" b="0" dirty="0">
                          <a:solidFill>
                            <a:schemeClr val="tx1"/>
                          </a:solidFill>
                          <a:latin typeface="Arial" panose="020B0604020202020204" pitchFamily="34" charset="0"/>
                          <a:cs typeface="Arial" panose="020B0604020202020204" pitchFamily="34" charset="0"/>
                        </a:rPr>
                        <a:t>No homeworking allowance, discussions on joint guidance </a:t>
                      </a:r>
                    </a:p>
                  </a:txBody>
                  <a:tcPr marL="68580" marR="68580" marT="0" marB="0" anchor="ctr">
                    <a:solidFill>
                      <a:schemeClr val="accent4">
                        <a:lumMod val="20000"/>
                        <a:lumOff val="80000"/>
                      </a:schemeClr>
                    </a:solidFill>
                  </a:tcPr>
                </a:tc>
                <a:extLst>
                  <a:ext uri="{0D108BD9-81ED-4DB2-BD59-A6C34878D82A}">
                    <a16:rowId xmlns:a16="http://schemas.microsoft.com/office/drawing/2014/main" val="3150171213"/>
                  </a:ext>
                </a:extLst>
              </a:tr>
              <a:tr h="0">
                <a:tc>
                  <a:txBody>
                    <a:bodyPr/>
                    <a:lstStyle/>
                    <a:p>
                      <a:r>
                        <a:rPr lang="en-GB" sz="1600" b="0" dirty="0">
                          <a:solidFill>
                            <a:schemeClr val="tx1"/>
                          </a:solidFill>
                          <a:latin typeface="Arial" panose="020B0604020202020204" pitchFamily="34" charset="0"/>
                          <a:cs typeface="Arial" panose="020B0604020202020204" pitchFamily="34" charset="0"/>
                        </a:rPr>
                        <a:t>Reduction of the working week to 35 hours </a:t>
                      </a:r>
                    </a:p>
                  </a:txBody>
                  <a:tcPr marL="68580" marR="68580" marT="0" marB="0" anchor="ctr">
                    <a:solidFill>
                      <a:schemeClr val="accent4">
                        <a:lumMod val="20000"/>
                        <a:lumOff val="80000"/>
                      </a:schemeClr>
                    </a:solidFill>
                  </a:tcPr>
                </a:tc>
                <a:tc>
                  <a:txBody>
                    <a:bodyPr/>
                    <a:lstStyle/>
                    <a:p>
                      <a:r>
                        <a:rPr lang="en-GB" sz="1600" b="0" dirty="0">
                          <a:solidFill>
                            <a:schemeClr val="tx1"/>
                          </a:solidFill>
                          <a:latin typeface="Arial" panose="020B0604020202020204" pitchFamily="34" charset="0"/>
                          <a:cs typeface="Arial" panose="020B0604020202020204" pitchFamily="34" charset="0"/>
                        </a:rPr>
                        <a:t>No reduction to the working week</a:t>
                      </a:r>
                    </a:p>
                  </a:txBody>
                  <a:tcPr marL="68580" marR="68580" marT="0" marB="0" anchor="ctr">
                    <a:solidFill>
                      <a:schemeClr val="accent4">
                        <a:lumMod val="20000"/>
                        <a:lumOff val="80000"/>
                      </a:schemeClr>
                    </a:solidFill>
                  </a:tcPr>
                </a:tc>
                <a:extLst>
                  <a:ext uri="{0D108BD9-81ED-4DB2-BD59-A6C34878D82A}">
                    <a16:rowId xmlns:a16="http://schemas.microsoft.com/office/drawing/2014/main" val="2789442470"/>
                  </a:ext>
                </a:extLst>
              </a:tr>
              <a:tr h="0">
                <a:tc>
                  <a:txBody>
                    <a:bodyPr/>
                    <a:lstStyle/>
                    <a:p>
                      <a:r>
                        <a:rPr lang="en-GB" sz="1600" b="0" dirty="0">
                          <a:solidFill>
                            <a:schemeClr val="tx1"/>
                          </a:solidFill>
                          <a:latin typeface="Arial" panose="020B0604020202020204" pitchFamily="34" charset="0"/>
                          <a:cs typeface="Arial" panose="020B0604020202020204" pitchFamily="34" charset="0"/>
                        </a:rPr>
                        <a:t>Minimum of 25 days annual leave </a:t>
                      </a:r>
                    </a:p>
                  </a:txBody>
                  <a:tcPr marL="68580" marR="68580" marT="0" marB="0" anchor="ctr">
                    <a:solidFill>
                      <a:schemeClr val="accent4">
                        <a:lumMod val="20000"/>
                        <a:lumOff val="80000"/>
                      </a:schemeClr>
                    </a:solidFill>
                  </a:tcPr>
                </a:tc>
                <a:tc>
                  <a:txBody>
                    <a:bodyPr/>
                    <a:lstStyle/>
                    <a:p>
                      <a:r>
                        <a:rPr lang="en-GB" sz="1600" b="0" dirty="0">
                          <a:solidFill>
                            <a:schemeClr val="tx1"/>
                          </a:solidFill>
                          <a:latin typeface="Arial" panose="020B0604020202020204" pitchFamily="34" charset="0"/>
                          <a:cs typeface="Arial" panose="020B0604020202020204" pitchFamily="34" charset="0"/>
                        </a:rPr>
                        <a:t>No change to annual leave minimum</a:t>
                      </a:r>
                    </a:p>
                  </a:txBody>
                  <a:tcPr marL="68580" marR="68580" marT="0" marB="0" anchor="ctr">
                    <a:solidFill>
                      <a:schemeClr val="accent4">
                        <a:lumMod val="20000"/>
                        <a:lumOff val="80000"/>
                      </a:schemeClr>
                    </a:solidFill>
                  </a:tcPr>
                </a:tc>
                <a:extLst>
                  <a:ext uri="{0D108BD9-81ED-4DB2-BD59-A6C34878D82A}">
                    <a16:rowId xmlns:a16="http://schemas.microsoft.com/office/drawing/2014/main" val="1451987118"/>
                  </a:ext>
                </a:extLst>
              </a:tr>
              <a:tr h="0">
                <a:tc>
                  <a:txBody>
                    <a:bodyPr/>
                    <a:lstStyle/>
                    <a:p>
                      <a:r>
                        <a:rPr lang="en-GB" sz="1600" b="0">
                          <a:solidFill>
                            <a:schemeClr val="tx1"/>
                          </a:solidFill>
                          <a:latin typeface="Arial" panose="020B0604020202020204" pitchFamily="34" charset="0"/>
                          <a:cs typeface="Arial" panose="020B0604020202020204" pitchFamily="34" charset="0"/>
                        </a:rPr>
                        <a:t>Agreement on best practice for mental health support</a:t>
                      </a:r>
                    </a:p>
                  </a:txBody>
                  <a:tcPr marL="68580" marR="68580" marT="0" marB="0" anchor="ctr">
                    <a:solidFill>
                      <a:schemeClr val="accent4">
                        <a:lumMod val="20000"/>
                        <a:lumOff val="80000"/>
                      </a:schemeClr>
                    </a:solidFill>
                  </a:tcPr>
                </a:tc>
                <a:tc>
                  <a:txBody>
                    <a:bodyPr/>
                    <a:lstStyle/>
                    <a:p>
                      <a:r>
                        <a:rPr lang="en-GB" sz="1600" b="0" dirty="0">
                          <a:solidFill>
                            <a:schemeClr val="tx1"/>
                          </a:solidFill>
                          <a:latin typeface="Arial" panose="020B0604020202020204" pitchFamily="34" charset="0"/>
                          <a:cs typeface="Arial" panose="020B0604020202020204" pitchFamily="34" charset="0"/>
                        </a:rPr>
                        <a:t>Discussions on joint guidance </a:t>
                      </a:r>
                    </a:p>
                  </a:txBody>
                  <a:tcPr marL="68580" marR="68580" marT="0" marB="0" anchor="ctr">
                    <a:solidFill>
                      <a:schemeClr val="accent4">
                        <a:lumMod val="20000"/>
                        <a:lumOff val="80000"/>
                      </a:schemeClr>
                    </a:solidFill>
                  </a:tcPr>
                </a:tc>
                <a:extLst>
                  <a:ext uri="{0D108BD9-81ED-4DB2-BD59-A6C34878D82A}">
                    <a16:rowId xmlns:a16="http://schemas.microsoft.com/office/drawing/2014/main" val="143860752"/>
                  </a:ext>
                </a:extLst>
              </a:tr>
              <a:tr h="0">
                <a:tc>
                  <a:txBody>
                    <a:bodyPr/>
                    <a:lstStyle/>
                    <a:p>
                      <a:r>
                        <a:rPr lang="en-GB" sz="1600" b="0" dirty="0">
                          <a:solidFill>
                            <a:schemeClr val="tx1"/>
                          </a:solidFill>
                          <a:latin typeface="Arial" panose="020B0604020202020204" pitchFamily="34" charset="0"/>
                          <a:cs typeface="Arial" panose="020B0604020202020204" pitchFamily="34" charset="0"/>
                        </a:rPr>
                        <a:t>Completion of the outstanding work on term-time only review </a:t>
                      </a:r>
                    </a:p>
                  </a:txBody>
                  <a:tcPr marL="68580" marR="68580" marT="0" marB="0" anchor="ctr">
                    <a:solidFill>
                      <a:schemeClr val="accent4">
                        <a:lumMod val="20000"/>
                        <a:lumOff val="80000"/>
                      </a:schemeClr>
                    </a:solidFill>
                  </a:tcPr>
                </a:tc>
                <a:tc>
                  <a:txBody>
                    <a:bodyPr/>
                    <a:lstStyle/>
                    <a:p>
                      <a:r>
                        <a:rPr lang="en-GB" sz="1600" b="0" dirty="0">
                          <a:solidFill>
                            <a:schemeClr val="tx1"/>
                          </a:solidFill>
                          <a:latin typeface="Arial" panose="020B0604020202020204" pitchFamily="34" charset="0"/>
                          <a:cs typeface="Arial" panose="020B0604020202020204" pitchFamily="34" charset="0"/>
                        </a:rPr>
                        <a:t>Agreement to complete term-time only review </a:t>
                      </a:r>
                    </a:p>
                  </a:txBody>
                  <a:tcPr marL="68580" marR="68580" marT="0" marB="0" anchor="ctr">
                    <a:solidFill>
                      <a:schemeClr val="accent4">
                        <a:lumMod val="20000"/>
                        <a:lumOff val="80000"/>
                      </a:schemeClr>
                    </a:solidFill>
                  </a:tcPr>
                </a:tc>
                <a:extLst>
                  <a:ext uri="{0D108BD9-81ED-4DB2-BD59-A6C34878D82A}">
                    <a16:rowId xmlns:a16="http://schemas.microsoft.com/office/drawing/2014/main" val="2711822184"/>
                  </a:ext>
                </a:extLst>
              </a:tr>
              <a:tr h="0">
                <a:tc>
                  <a:txBody>
                    <a:bodyPr/>
                    <a:lstStyle/>
                    <a:p>
                      <a:r>
                        <a:rPr lang="en-GB" sz="1600" b="0">
                          <a:solidFill>
                            <a:schemeClr val="tx1"/>
                          </a:solidFill>
                          <a:latin typeface="Arial" panose="020B0604020202020204" pitchFamily="34" charset="0"/>
                          <a:cs typeface="Arial" panose="020B0604020202020204" pitchFamily="34" charset="0"/>
                        </a:rPr>
                        <a:t>Joint review of maternity / family leave and pay</a:t>
                      </a:r>
                    </a:p>
                  </a:txBody>
                  <a:tcPr marL="68580" marR="68580" marT="0" marB="0" anchor="ct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Incorporate statutory provisions on maternity leave and pay</a:t>
                      </a:r>
                      <a:endParaRPr lang="en-GB" sz="1600" dirty="0">
                        <a:solidFill>
                          <a:srgbClr val="7030A0"/>
                        </a:solidFill>
                        <a:latin typeface="Arial" panose="020B0604020202020204" pitchFamily="34" charset="0"/>
                        <a:cs typeface="Arial" panose="020B0604020202020204" pitchFamily="34" charset="0"/>
                      </a:endParaRPr>
                    </a:p>
                  </a:txBody>
                  <a:tcPr marL="68580" marR="68580" marT="0" marB="0" anchor="ctr">
                    <a:solidFill>
                      <a:schemeClr val="accent4">
                        <a:lumMod val="20000"/>
                        <a:lumOff val="80000"/>
                      </a:schemeClr>
                    </a:solidFill>
                  </a:tcPr>
                </a:tc>
                <a:extLst>
                  <a:ext uri="{0D108BD9-81ED-4DB2-BD59-A6C34878D82A}">
                    <a16:rowId xmlns:a16="http://schemas.microsoft.com/office/drawing/2014/main" val="4103210897"/>
                  </a:ext>
                </a:extLst>
              </a:tr>
            </a:tbl>
          </a:graphicData>
        </a:graphic>
      </p:graphicFrame>
    </p:spTree>
    <p:extLst>
      <p:ext uri="{BB962C8B-B14F-4D97-AF65-F5344CB8AC3E}">
        <p14:creationId xmlns:p14="http://schemas.microsoft.com/office/powerpoint/2010/main" val="2331129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AA5653B0-AF6A-4EDC-9ED7-4473A2DA8293}"/>
              </a:ext>
            </a:extLst>
          </p:cNvPr>
          <p:cNvSpPr txBox="1">
            <a:spLocks/>
          </p:cNvSpPr>
          <p:nvPr/>
        </p:nvSpPr>
        <p:spPr>
          <a:xfrm>
            <a:off x="555920" y="1059582"/>
            <a:ext cx="7543824" cy="57606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sz="2600" b="1" dirty="0">
                <a:solidFill>
                  <a:srgbClr val="7030A0"/>
                </a:solidFill>
                <a:latin typeface="Arial" pitchFamily="34" charset="0"/>
                <a:cs typeface="Arial" pitchFamily="34" charset="0"/>
              </a:rPr>
              <a:t>2021 Pay offer examples</a:t>
            </a:r>
          </a:p>
        </p:txBody>
      </p:sp>
      <p:graphicFrame>
        <p:nvGraphicFramePr>
          <p:cNvPr id="3" name="Table 2">
            <a:extLst>
              <a:ext uri="{FF2B5EF4-FFF2-40B4-BE49-F238E27FC236}">
                <a16:creationId xmlns:a16="http://schemas.microsoft.com/office/drawing/2014/main" id="{FD8EA65A-81E1-4902-8E1C-83AED1CBCDE4}"/>
              </a:ext>
            </a:extLst>
          </p:cNvPr>
          <p:cNvGraphicFramePr>
            <a:graphicFrameLocks noGrp="1"/>
          </p:cNvGraphicFramePr>
          <p:nvPr>
            <p:extLst>
              <p:ext uri="{D42A27DB-BD31-4B8C-83A1-F6EECF244321}">
                <p14:modId xmlns:p14="http://schemas.microsoft.com/office/powerpoint/2010/main" val="2229010378"/>
              </p:ext>
            </p:extLst>
          </p:nvPr>
        </p:nvGraphicFramePr>
        <p:xfrm>
          <a:off x="590200" y="1618939"/>
          <a:ext cx="7963600" cy="3329075"/>
        </p:xfrm>
        <a:graphic>
          <a:graphicData uri="http://schemas.openxmlformats.org/drawingml/2006/table">
            <a:tbl>
              <a:tblPr>
                <a:tableStyleId>{5C22544A-7EE6-4342-B048-85BDC9FD1C3A}</a:tableStyleId>
              </a:tblPr>
              <a:tblGrid>
                <a:gridCol w="671629">
                  <a:extLst>
                    <a:ext uri="{9D8B030D-6E8A-4147-A177-3AD203B41FA5}">
                      <a16:colId xmlns:a16="http://schemas.microsoft.com/office/drawing/2014/main" val="2968217482"/>
                    </a:ext>
                  </a:extLst>
                </a:gridCol>
                <a:gridCol w="1375240">
                  <a:extLst>
                    <a:ext uri="{9D8B030D-6E8A-4147-A177-3AD203B41FA5}">
                      <a16:colId xmlns:a16="http://schemas.microsoft.com/office/drawing/2014/main" val="2846409967"/>
                    </a:ext>
                  </a:extLst>
                </a:gridCol>
                <a:gridCol w="1375240">
                  <a:extLst>
                    <a:ext uri="{9D8B030D-6E8A-4147-A177-3AD203B41FA5}">
                      <a16:colId xmlns:a16="http://schemas.microsoft.com/office/drawing/2014/main" val="2424409314"/>
                    </a:ext>
                  </a:extLst>
                </a:gridCol>
                <a:gridCol w="1375240">
                  <a:extLst>
                    <a:ext uri="{9D8B030D-6E8A-4147-A177-3AD203B41FA5}">
                      <a16:colId xmlns:a16="http://schemas.microsoft.com/office/drawing/2014/main" val="888988870"/>
                    </a:ext>
                  </a:extLst>
                </a:gridCol>
                <a:gridCol w="1375240">
                  <a:extLst>
                    <a:ext uri="{9D8B030D-6E8A-4147-A177-3AD203B41FA5}">
                      <a16:colId xmlns:a16="http://schemas.microsoft.com/office/drawing/2014/main" val="3656687034"/>
                    </a:ext>
                  </a:extLst>
                </a:gridCol>
                <a:gridCol w="1791011">
                  <a:extLst>
                    <a:ext uri="{9D8B030D-6E8A-4147-A177-3AD203B41FA5}">
                      <a16:colId xmlns:a16="http://schemas.microsoft.com/office/drawing/2014/main" val="27262140"/>
                    </a:ext>
                  </a:extLst>
                </a:gridCol>
              </a:tblGrid>
              <a:tr h="691523">
                <a:tc>
                  <a:txBody>
                    <a:bodyPr/>
                    <a:lstStyle/>
                    <a:p>
                      <a:pPr algn="ctr" fontAlgn="b"/>
                      <a:r>
                        <a:rPr lang="en-GB" sz="1800" b="1" u="none" strike="noStrike" dirty="0">
                          <a:solidFill>
                            <a:schemeClr val="bg1"/>
                          </a:solidFill>
                          <a:effectLst/>
                          <a:latin typeface="Arial" panose="020B0604020202020204" pitchFamily="34" charset="0"/>
                          <a:cs typeface="Arial" panose="020B0604020202020204" pitchFamily="34" charset="0"/>
                        </a:rPr>
                        <a:t>SCP</a:t>
                      </a:r>
                      <a:endParaRPr lang="en-GB" sz="18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7030A0"/>
                    </a:solidFill>
                  </a:tcPr>
                </a:tc>
                <a:tc>
                  <a:txBody>
                    <a:bodyPr/>
                    <a:lstStyle/>
                    <a:p>
                      <a:pPr algn="ctr" fontAlgn="b"/>
                      <a:r>
                        <a:rPr lang="en-GB" sz="1800" b="1" u="none" strike="noStrike" dirty="0">
                          <a:solidFill>
                            <a:schemeClr val="bg1"/>
                          </a:solidFill>
                          <a:effectLst/>
                          <a:latin typeface="Arial" panose="020B0604020202020204" pitchFamily="34" charset="0"/>
                          <a:cs typeface="Arial" panose="020B0604020202020204" pitchFamily="34" charset="0"/>
                        </a:rPr>
                        <a:t>2020/21 Annual</a:t>
                      </a:r>
                      <a:endParaRPr lang="en-GB" sz="18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7030A0"/>
                    </a:solidFill>
                  </a:tcPr>
                </a:tc>
                <a:tc>
                  <a:txBody>
                    <a:bodyPr/>
                    <a:lstStyle/>
                    <a:p>
                      <a:pPr algn="ctr" fontAlgn="b"/>
                      <a:r>
                        <a:rPr lang="en-GB" sz="1800" b="1" u="none" strike="noStrike" dirty="0">
                          <a:solidFill>
                            <a:schemeClr val="bg1"/>
                          </a:solidFill>
                          <a:effectLst/>
                          <a:latin typeface="Arial" panose="020B0604020202020204" pitchFamily="34" charset="0"/>
                          <a:cs typeface="Arial" panose="020B0604020202020204" pitchFamily="34" charset="0"/>
                        </a:rPr>
                        <a:t>2020/21 Hourly</a:t>
                      </a:r>
                      <a:endParaRPr lang="en-GB" sz="18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7030A0"/>
                    </a:solidFill>
                  </a:tcPr>
                </a:tc>
                <a:tc>
                  <a:txBody>
                    <a:bodyPr/>
                    <a:lstStyle/>
                    <a:p>
                      <a:pPr algn="ctr" fontAlgn="b"/>
                      <a:r>
                        <a:rPr lang="en-GB" sz="1800" b="1" u="none" strike="noStrike" dirty="0">
                          <a:solidFill>
                            <a:schemeClr val="bg1"/>
                          </a:solidFill>
                          <a:effectLst/>
                          <a:latin typeface="Arial" panose="020B0604020202020204" pitchFamily="34" charset="0"/>
                          <a:cs typeface="Arial" panose="020B0604020202020204" pitchFamily="34" charset="0"/>
                        </a:rPr>
                        <a:t>2021/22 Annual</a:t>
                      </a:r>
                      <a:endParaRPr lang="en-GB" sz="18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7030A0"/>
                    </a:solidFill>
                  </a:tcPr>
                </a:tc>
                <a:tc>
                  <a:txBody>
                    <a:bodyPr/>
                    <a:lstStyle/>
                    <a:p>
                      <a:pPr algn="ctr" fontAlgn="b"/>
                      <a:r>
                        <a:rPr lang="en-GB" sz="1800" b="1" u="none" strike="noStrike" dirty="0">
                          <a:solidFill>
                            <a:schemeClr val="bg1"/>
                          </a:solidFill>
                          <a:effectLst/>
                          <a:latin typeface="Arial" panose="020B0604020202020204" pitchFamily="34" charset="0"/>
                          <a:cs typeface="Arial" panose="020B0604020202020204" pitchFamily="34" charset="0"/>
                        </a:rPr>
                        <a:t>2021/22 Hourly</a:t>
                      </a:r>
                      <a:endParaRPr lang="en-GB" sz="18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7030A0"/>
                    </a:solidFill>
                  </a:tcPr>
                </a:tc>
                <a:tc>
                  <a:txBody>
                    <a:bodyPr/>
                    <a:lstStyle/>
                    <a:p>
                      <a:pPr algn="ctr" fontAlgn="b"/>
                      <a:r>
                        <a:rPr lang="en-GB" sz="1800" b="1" u="none" strike="noStrike" dirty="0">
                          <a:solidFill>
                            <a:schemeClr val="bg1"/>
                          </a:solidFill>
                          <a:effectLst/>
                          <a:latin typeface="Arial" panose="020B0604020202020204" pitchFamily="34" charset="0"/>
                          <a:cs typeface="Arial" panose="020B0604020202020204" pitchFamily="34" charset="0"/>
                        </a:rPr>
                        <a:t>Annual Cash Increase</a:t>
                      </a:r>
                      <a:endParaRPr lang="en-GB" sz="1800" b="1"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solidFill>
                      <a:srgbClr val="7030A0"/>
                    </a:solidFill>
                  </a:tcPr>
                </a:tc>
                <a:extLst>
                  <a:ext uri="{0D108BD9-81ED-4DB2-BD59-A6C34878D82A}">
                    <a16:rowId xmlns:a16="http://schemas.microsoft.com/office/drawing/2014/main" val="2467813442"/>
                  </a:ext>
                </a:extLst>
              </a:tr>
              <a:tr h="439592">
                <a:tc>
                  <a:txBody>
                    <a:bodyPr/>
                    <a:lstStyle/>
                    <a:p>
                      <a:pPr algn="ctr" fontAlgn="b"/>
                      <a:r>
                        <a:rPr lang="en-GB" sz="1800" b="1" u="none" strike="noStrike" dirty="0">
                          <a:effectLst/>
                          <a:latin typeface="Arial" panose="020B0604020202020204" pitchFamily="34" charset="0"/>
                          <a:cs typeface="Arial" panose="020B0604020202020204" pitchFamily="34" charset="0"/>
                        </a:rPr>
                        <a:t>1</a:t>
                      </a:r>
                      <a:endParaRPr lang="en-GB" sz="18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£17,842.00</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£9.25</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£18,332.66</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£9.50</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£490.65</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extLst>
                  <a:ext uri="{0D108BD9-81ED-4DB2-BD59-A6C34878D82A}">
                    <a16:rowId xmlns:a16="http://schemas.microsoft.com/office/drawing/2014/main" val="2166634061"/>
                  </a:ext>
                </a:extLst>
              </a:tr>
              <a:tr h="439592">
                <a:tc>
                  <a:txBody>
                    <a:bodyPr/>
                    <a:lstStyle/>
                    <a:p>
                      <a:pPr algn="ctr" fontAlgn="b"/>
                      <a:r>
                        <a:rPr lang="en-GB" sz="1800" b="1" u="none" strike="noStrike" dirty="0">
                          <a:effectLst/>
                          <a:latin typeface="Arial" panose="020B0604020202020204" pitchFamily="34" charset="0"/>
                          <a:cs typeface="Arial" panose="020B0604020202020204" pitchFamily="34" charset="0"/>
                        </a:rPr>
                        <a:t>2</a:t>
                      </a:r>
                      <a:endParaRPr lang="en-GB" sz="18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£18,198.00</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£9.43</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£18,516.47</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£9.60</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£318.47</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extLst>
                  <a:ext uri="{0D108BD9-81ED-4DB2-BD59-A6C34878D82A}">
                    <a16:rowId xmlns:a16="http://schemas.microsoft.com/office/drawing/2014/main" val="2997411493"/>
                  </a:ext>
                </a:extLst>
              </a:tr>
              <a:tr h="439592">
                <a:tc>
                  <a:txBody>
                    <a:bodyPr/>
                    <a:lstStyle/>
                    <a:p>
                      <a:pPr algn="ctr" fontAlgn="b"/>
                      <a:r>
                        <a:rPr lang="en-GB" sz="1800" b="1" u="none" strike="noStrike" dirty="0">
                          <a:effectLst/>
                          <a:latin typeface="Arial" panose="020B0604020202020204" pitchFamily="34" charset="0"/>
                          <a:cs typeface="Arial" panose="020B0604020202020204" pitchFamily="34" charset="0"/>
                        </a:rPr>
                        <a:t>6</a:t>
                      </a:r>
                      <a:endParaRPr lang="en-GB" sz="18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£19,698.00</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£10.21</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£20,042.72</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£10.39</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£344.72</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extLst>
                  <a:ext uri="{0D108BD9-81ED-4DB2-BD59-A6C34878D82A}">
                    <a16:rowId xmlns:a16="http://schemas.microsoft.com/office/drawing/2014/main" val="3803865899"/>
                  </a:ext>
                </a:extLst>
              </a:tr>
              <a:tr h="439592">
                <a:tc>
                  <a:txBody>
                    <a:bodyPr/>
                    <a:lstStyle/>
                    <a:p>
                      <a:pPr algn="ctr" fontAlgn="b"/>
                      <a:r>
                        <a:rPr lang="en-GB" sz="1800" b="1" u="none" strike="noStrike" dirty="0">
                          <a:effectLst/>
                          <a:latin typeface="Arial" panose="020B0604020202020204" pitchFamily="34" charset="0"/>
                          <a:cs typeface="Arial" panose="020B0604020202020204" pitchFamily="34" charset="0"/>
                        </a:rPr>
                        <a:t>12</a:t>
                      </a:r>
                      <a:endParaRPr lang="en-GB" sz="18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£22,183.00</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£11.50</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£22,571.20</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£11.70</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£388.20</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extLst>
                  <a:ext uri="{0D108BD9-81ED-4DB2-BD59-A6C34878D82A}">
                    <a16:rowId xmlns:a16="http://schemas.microsoft.com/office/drawing/2014/main" val="760807675"/>
                  </a:ext>
                </a:extLst>
              </a:tr>
              <a:tr h="439592">
                <a:tc>
                  <a:txBody>
                    <a:bodyPr/>
                    <a:lstStyle/>
                    <a:p>
                      <a:pPr algn="ctr" fontAlgn="b"/>
                      <a:r>
                        <a:rPr lang="en-GB" sz="1800" b="1" u="none" strike="noStrike" dirty="0">
                          <a:effectLst/>
                          <a:latin typeface="Arial" panose="020B0604020202020204" pitchFamily="34" charset="0"/>
                          <a:cs typeface="Arial" panose="020B0604020202020204" pitchFamily="34" charset="0"/>
                        </a:rPr>
                        <a:t>20</a:t>
                      </a:r>
                      <a:endParaRPr lang="en-GB" sz="18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£25,991.00</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£13.47</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£26,445.84</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£13.71</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£454.84</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extLst>
                  <a:ext uri="{0D108BD9-81ED-4DB2-BD59-A6C34878D82A}">
                    <a16:rowId xmlns:a16="http://schemas.microsoft.com/office/drawing/2014/main" val="1875531962"/>
                  </a:ext>
                </a:extLst>
              </a:tr>
              <a:tr h="439592">
                <a:tc>
                  <a:txBody>
                    <a:bodyPr/>
                    <a:lstStyle/>
                    <a:p>
                      <a:pPr algn="ctr" fontAlgn="b"/>
                      <a:r>
                        <a:rPr lang="en-GB" sz="1800" b="1" u="none" strike="noStrike" dirty="0">
                          <a:effectLst/>
                          <a:latin typeface="Arial" panose="020B0604020202020204" pitchFamily="34" charset="0"/>
                          <a:cs typeface="Arial" panose="020B0604020202020204" pitchFamily="34" charset="0"/>
                        </a:rPr>
                        <a:t>26</a:t>
                      </a:r>
                      <a:endParaRPr lang="en-GB" sz="18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£30,451.00</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£15.78</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£30,983.89</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a:effectLst/>
                          <a:latin typeface="Arial" panose="020B0604020202020204" pitchFamily="34" charset="0"/>
                          <a:cs typeface="Arial" panose="020B0604020202020204" pitchFamily="34" charset="0"/>
                        </a:rPr>
                        <a:t>£16.06</a:t>
                      </a:r>
                      <a:endParaRPr lang="en-GB" sz="1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tc>
                  <a:txBody>
                    <a:bodyPr/>
                    <a:lstStyle/>
                    <a:p>
                      <a:pPr algn="ctr" fontAlgn="b"/>
                      <a:r>
                        <a:rPr lang="en-GB" sz="1800" u="none" strike="noStrike" dirty="0">
                          <a:effectLst/>
                          <a:latin typeface="Arial" panose="020B0604020202020204" pitchFamily="34" charset="0"/>
                          <a:cs typeface="Arial" panose="020B0604020202020204" pitchFamily="34" charset="0"/>
                        </a:rPr>
                        <a:t>£532.89</a:t>
                      </a:r>
                      <a:endParaRPr lang="en-GB" sz="18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4">
                        <a:lumMod val="20000"/>
                        <a:lumOff val="80000"/>
                      </a:schemeClr>
                    </a:solidFill>
                  </a:tcPr>
                </a:tc>
                <a:extLst>
                  <a:ext uri="{0D108BD9-81ED-4DB2-BD59-A6C34878D82A}">
                    <a16:rowId xmlns:a16="http://schemas.microsoft.com/office/drawing/2014/main" val="1992506967"/>
                  </a:ext>
                </a:extLst>
              </a:tr>
            </a:tbl>
          </a:graphicData>
        </a:graphic>
      </p:graphicFrame>
    </p:spTree>
    <p:extLst>
      <p:ext uri="{BB962C8B-B14F-4D97-AF65-F5344CB8AC3E}">
        <p14:creationId xmlns:p14="http://schemas.microsoft.com/office/powerpoint/2010/main" val="142700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
            <a:extLst>
              <a:ext uri="{FF2B5EF4-FFF2-40B4-BE49-F238E27FC236}">
                <a16:creationId xmlns:a16="http://schemas.microsoft.com/office/drawing/2014/main" id="{C21C4BF3-B44B-4875-8390-80F479F898A3}"/>
              </a:ext>
            </a:extLst>
          </p:cNvPr>
          <p:cNvSpPr txBox="1">
            <a:spLocks/>
          </p:cNvSpPr>
          <p:nvPr/>
        </p:nvSpPr>
        <p:spPr>
          <a:xfrm>
            <a:off x="557808" y="1131590"/>
            <a:ext cx="8478688" cy="3024336"/>
          </a:xfrm>
          <a:prstGeom prst="rect">
            <a:avLst/>
          </a:prstGeom>
        </p:spPr>
        <p:txBody>
          <a:bodyPr lIns="91440" tIns="45720" rIns="91440" bIns="4572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GB" sz="2600" b="1" dirty="0">
                <a:solidFill>
                  <a:srgbClr val="7030A0"/>
                </a:solidFill>
                <a:latin typeface="Arial" pitchFamily="34" charset="0"/>
                <a:cs typeface="Arial" pitchFamily="34" charset="0"/>
              </a:rPr>
              <a:t>Greater London</a:t>
            </a:r>
          </a:p>
          <a:p>
            <a:r>
              <a:rPr lang="en-GB" sz="2600" dirty="0">
                <a:latin typeface="Arial" pitchFamily="34" charset="0"/>
                <a:cs typeface="Arial" pitchFamily="34" charset="0"/>
              </a:rPr>
              <a:t>Greater London Provincial Council (GLPC) has two separate pay spines (inner and outer)</a:t>
            </a:r>
          </a:p>
          <a:p>
            <a:r>
              <a:rPr lang="en-GB" sz="2600" dirty="0">
                <a:latin typeface="Arial" pitchFamily="34" charset="0"/>
                <a:cs typeface="Arial" pitchFamily="34" charset="0"/>
              </a:rPr>
              <a:t>Includes London Weighting</a:t>
            </a:r>
          </a:p>
          <a:p>
            <a:r>
              <a:rPr lang="en-GB" sz="2600" dirty="0">
                <a:latin typeface="Arial" pitchFamily="34" charset="0"/>
                <a:cs typeface="Arial" pitchFamily="34" charset="0"/>
              </a:rPr>
              <a:t>Percentage increase would be applied to GLPC spines in the same way</a:t>
            </a:r>
          </a:p>
        </p:txBody>
      </p:sp>
    </p:spTree>
    <p:extLst>
      <p:ext uri="{BB962C8B-B14F-4D97-AF65-F5344CB8AC3E}">
        <p14:creationId xmlns:p14="http://schemas.microsoft.com/office/powerpoint/2010/main" val="15431541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750DE85ABF60B468BC56FE199818668" ma:contentTypeVersion="12" ma:contentTypeDescription="Create a new document." ma:contentTypeScope="" ma:versionID="7a304399e2c1db617a69029dd1522e56">
  <xsd:schema xmlns:xsd="http://www.w3.org/2001/XMLSchema" xmlns:xs="http://www.w3.org/2001/XMLSchema" xmlns:p="http://schemas.microsoft.com/office/2006/metadata/properties" xmlns:ns3="566da5a4-d48f-40cf-a1d2-d16f98b04b10" xmlns:ns4="3c0bcb9c-fef8-41a2-bdfb-62341d4be157" targetNamespace="http://schemas.microsoft.com/office/2006/metadata/properties" ma:root="true" ma:fieldsID="e3a8b06946f08e2f12ceb18e031c8afb" ns3:_="" ns4:_="">
    <xsd:import namespace="566da5a4-d48f-40cf-a1d2-d16f98b04b10"/>
    <xsd:import namespace="3c0bcb9c-fef8-41a2-bdfb-62341d4be15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6da5a4-d48f-40cf-a1d2-d16f98b04b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c0bcb9c-fef8-41a2-bdfb-62341d4be15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300BDF29-7A8F-4306-B5EE-39D44E9F13AF}">
  <ds:schemaRefs>
    <ds:schemaRef ds:uri="http://schemas.microsoft.com/sharepoint/v3/contenttype/forms"/>
  </ds:schemaRefs>
</ds:datastoreItem>
</file>

<file path=customXml/itemProps2.xml><?xml version="1.0" encoding="utf-8"?>
<ds:datastoreItem xmlns:ds="http://schemas.openxmlformats.org/officeDocument/2006/customXml" ds:itemID="{237651D3-D507-4E30-A236-F5E2F9E5BF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6da5a4-d48f-40cf-a1d2-d16f98b04b10"/>
    <ds:schemaRef ds:uri="3c0bcb9c-fef8-41a2-bdfb-62341d4be1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ABB186C-CA16-4B75-8EE6-AF660B8CE6C2}">
  <ds:schemaRefs>
    <ds:schemaRef ds:uri="http://schemas.microsoft.com/office/2006/documentManagement/types"/>
    <ds:schemaRef ds:uri="http://purl.org/dc/terms/"/>
    <ds:schemaRef ds:uri="3c0bcb9c-fef8-41a2-bdfb-62341d4be157"/>
    <ds:schemaRef ds:uri="http://schemas.microsoft.com/office/2006/metadata/properties"/>
    <ds:schemaRef ds:uri="http://www.w3.org/XML/1998/namespace"/>
    <ds:schemaRef ds:uri="http://purl.org/dc/elements/1.1/"/>
    <ds:schemaRef ds:uri="http://purl.org/dc/dcmitype/"/>
    <ds:schemaRef ds:uri="http://schemas.microsoft.com/office/infopath/2007/PartnerControls"/>
    <ds:schemaRef ds:uri="http://schemas.openxmlformats.org/package/2006/metadata/core-properties"/>
    <ds:schemaRef ds:uri="566da5a4-d48f-40cf-a1d2-d16f98b04b10"/>
  </ds:schemaRefs>
</ds:datastoreItem>
</file>

<file path=docProps/app.xml><?xml version="1.0" encoding="utf-8"?>
<Properties xmlns="http://schemas.openxmlformats.org/officeDocument/2006/extended-properties" xmlns:vt="http://schemas.openxmlformats.org/officeDocument/2006/docPropsVTypes">
  <TotalTime>3135</TotalTime>
  <Words>1666</Words>
  <Application>Microsoft Office PowerPoint</Application>
  <PresentationFormat>On-screen Show (16:9)</PresentationFormat>
  <Paragraphs>249</Paragraphs>
  <Slides>15</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Calibri Light</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bulljam</dc:creator>
  <cp:lastModifiedBy>Ann-Marie Davies (UNISON)</cp:lastModifiedBy>
  <cp:revision>251</cp:revision>
  <dcterms:created xsi:type="dcterms:W3CDTF">2019-08-07T11:19:50Z</dcterms:created>
  <dcterms:modified xsi:type="dcterms:W3CDTF">2021-09-14T10:36:13Z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0x0101003750DE85ABF60B468BC56FE199818668</vt:lpwstr>
  </property>
  <property fmtid="{D5CDD505-2E9C-101B-9397-08002B2CF9AE}" pid="3" name="_dlc_DocIdItemGuid">
    <vt:lpwstr>b015d9ca-1cd3-414e-9e6d-8c8ab1da74dc</vt:lpwstr>
  </property>
</Properties>
</file>